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10287000" cx="18288000"/>
  <p:notesSz cx="6858000" cy="9144000"/>
  <p:embeddedFontLst>
    <p:embeddedFont>
      <p:font typeface="Playfair Display"/>
      <p:regular r:id="rId38"/>
      <p:bold r:id="rId39"/>
      <p:italic r:id="rId40"/>
      <p:boldItalic r:id="rId41"/>
    </p:embeddedFont>
    <p:embeddedFont>
      <p:font typeface="Public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9A85F1E-8D6B-4197-98CD-7FA329D18A2C}">
  <a:tblStyle styleId="{49A85F1E-8D6B-4197-98CD-7FA329D18A2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fairDisplay-italic.fntdata"/><Relationship Id="rId20" Type="http://schemas.openxmlformats.org/officeDocument/2006/relationships/slide" Target="slides/slide14.xml"/><Relationship Id="rId42" Type="http://schemas.openxmlformats.org/officeDocument/2006/relationships/font" Target="fonts/PublicSans-regular.fntdata"/><Relationship Id="rId41" Type="http://schemas.openxmlformats.org/officeDocument/2006/relationships/font" Target="fonts/PlayfairDisplay-boldItalic.fntdata"/><Relationship Id="rId22" Type="http://schemas.openxmlformats.org/officeDocument/2006/relationships/slide" Target="slides/slide16.xml"/><Relationship Id="rId44" Type="http://schemas.openxmlformats.org/officeDocument/2006/relationships/font" Target="fonts/PublicSans-italic.fntdata"/><Relationship Id="rId21" Type="http://schemas.openxmlformats.org/officeDocument/2006/relationships/slide" Target="slides/slide15.xml"/><Relationship Id="rId43" Type="http://schemas.openxmlformats.org/officeDocument/2006/relationships/font" Target="fonts/PublicSans-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Public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PlayfairDisplay-bold.fntdata"/><Relationship Id="rId16" Type="http://schemas.openxmlformats.org/officeDocument/2006/relationships/slide" Target="slides/slide10.xml"/><Relationship Id="rId38" Type="http://schemas.openxmlformats.org/officeDocument/2006/relationships/font" Target="fonts/PlayfairDisplay-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86" name="Google Shape;86;p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7" name="Google Shape;87;p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90" name="Google Shape;90;p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16" name="Google Shape;216;p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17" name="Google Shape;217;p1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1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20" name="Google Shape;220;p1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40" name="Google Shape;240;p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41" name="Google Shape;241;p1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44" name="Google Shape;244;p1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64" name="Google Shape;264;p1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65" name="Google Shape;265;p1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68" name="Google Shape;268;p1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1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1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1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1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2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00" name="Google Shape;100;p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01" name="Google Shape;101;p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04" name="Google Shape;104;p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2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2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2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2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2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2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2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2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2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2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2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3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15" name="Google Shape;115;p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16" name="Google Shape;116;p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19" name="Google Shape;119;p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3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3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1795538a62_0_0:notes"/>
          <p:cNvSpPr txBox="1"/>
          <p:nvPr>
            <p:ph idx="1" type="body"/>
          </p:nvPr>
        </p:nvSpPr>
        <p:spPr>
          <a:xfrm>
            <a:off x="914400" y="3251200"/>
            <a:ext cx="7315200" cy="30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g31795538a62_0_0: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30" name="Google Shape;130;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31" name="Google Shape;131;p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34" name="Google Shape;134;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45" name="Google Shape;145;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46" name="Google Shape;146;p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Thus there is a need for a university that cultivates deviant-interdisciplinary knowledge to aid in the tackling of the global challenges</a:t>
            </a:r>
            <a:endParaRPr/>
          </a:p>
        </p:txBody>
      </p:sp>
      <p:sp>
        <p:nvSpPr>
          <p:cNvPr id="148" name="Google Shape;148;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49" name="Google Shape;149;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55ac3275e_1_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62" name="Google Shape;162;g3155ac3275e_1_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63" name="Google Shape;163;g3155ac3275e_1_4:notes"/>
          <p:cNvSpPr/>
          <p:nvPr>
            <p:ph idx="3"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g3155ac3275e_1_4:notes"/>
          <p:cNvSpPr txBox="1"/>
          <p:nvPr>
            <p:ph idx="1" type="body"/>
          </p:nvPr>
        </p:nvSpPr>
        <p:spPr>
          <a:xfrm>
            <a:off x="914400" y="3251200"/>
            <a:ext cx="7315200" cy="3081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3155ac3275e_1_4:notes"/>
          <p:cNvSpPr txBox="1"/>
          <p:nvPr>
            <p:ph idx="11" type="ftr"/>
          </p:nvPr>
        </p:nvSpPr>
        <p:spPr>
          <a:xfrm>
            <a:off x="0" y="6502400"/>
            <a:ext cx="3962400" cy="341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66" name="Google Shape;166;g3155ac3275e_1_4:notes"/>
          <p:cNvSpPr txBox="1"/>
          <p:nvPr>
            <p:ph idx="12" type="sldNum"/>
          </p:nvPr>
        </p:nvSpPr>
        <p:spPr>
          <a:xfrm>
            <a:off x="5180013" y="6502400"/>
            <a:ext cx="3962400" cy="3414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92" name="Google Shape;192;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93" name="Google Shape;193;p1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96" name="Google Shape;196;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6.png"/><Relationship Id="rId9"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34.png"/><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jp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10.png"/><Relationship Id="rId5"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91" name="Shape 91"/>
        <p:cNvGrpSpPr/>
        <p:nvPr/>
      </p:nvGrpSpPr>
      <p:grpSpPr>
        <a:xfrm>
          <a:off x="0" y="0"/>
          <a:ext cx="0" cy="0"/>
          <a:chOff x="0" y="0"/>
          <a:chExt cx="0" cy="0"/>
        </a:xfrm>
      </p:grpSpPr>
      <p:cxnSp>
        <p:nvCxnSpPr>
          <p:cNvPr id="92" name="Google Shape;92;p13"/>
          <p:cNvCxnSpPr/>
          <p:nvPr/>
        </p:nvCxnSpPr>
        <p:spPr>
          <a:xfrm flipH="1" rot="10800000">
            <a:off x="1028706" y="4514765"/>
            <a:ext cx="16230594" cy="38509"/>
          </a:xfrm>
          <a:prstGeom prst="straightConnector1">
            <a:avLst/>
          </a:prstGeom>
          <a:noFill/>
          <a:ln cap="flat" cmpd="sng" w="9525">
            <a:solidFill>
              <a:srgbClr val="2B2C30"/>
            </a:solidFill>
            <a:prstDash val="solid"/>
            <a:round/>
            <a:headEnd len="sm" w="sm" type="none"/>
            <a:tailEnd len="sm" w="sm" type="none"/>
          </a:ln>
        </p:spPr>
      </p:cxnSp>
      <p:sp>
        <p:nvSpPr>
          <p:cNvPr id="93" name="Google Shape;93;p13"/>
          <p:cNvSpPr/>
          <p:nvPr/>
        </p:nvSpPr>
        <p:spPr>
          <a:xfrm>
            <a:off x="12507830" y="400173"/>
            <a:ext cx="5876504" cy="5876504"/>
          </a:xfrm>
          <a:custGeom>
            <a:rect b="b" l="l" r="r" t="t"/>
            <a:pathLst>
              <a:path extrusionOk="0" h="5876504" w="5876504">
                <a:moveTo>
                  <a:pt x="0" y="0"/>
                </a:moveTo>
                <a:lnTo>
                  <a:pt x="5876504" y="0"/>
                </a:lnTo>
                <a:lnTo>
                  <a:pt x="5876504" y="5876504"/>
                </a:lnTo>
                <a:lnTo>
                  <a:pt x="0" y="5876504"/>
                </a:lnTo>
                <a:lnTo>
                  <a:pt x="0" y="0"/>
                </a:lnTo>
                <a:close/>
              </a:path>
            </a:pathLst>
          </a:custGeom>
          <a:blipFill rotWithShape="1">
            <a:blip r:embed="rId3">
              <a:alphaModFix/>
            </a:blip>
            <a:stretch>
              <a:fillRect b="0" l="0" r="0" t="0"/>
            </a:stretch>
          </a:blipFill>
          <a:ln>
            <a:noFill/>
          </a:ln>
        </p:spPr>
      </p:sp>
      <p:sp>
        <p:nvSpPr>
          <p:cNvPr id="94" name="Google Shape;94;p13"/>
          <p:cNvSpPr txBox="1"/>
          <p:nvPr/>
        </p:nvSpPr>
        <p:spPr>
          <a:xfrm>
            <a:off x="1006882" y="4728792"/>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0" i="0" lang="en-US" sz="3714" u="none" cap="none" strike="noStrike">
                <a:solidFill>
                  <a:srgbClr val="2B2C30"/>
                </a:solidFill>
                <a:latin typeface="Public Sans"/>
                <a:ea typeface="Public Sans"/>
                <a:cs typeface="Public Sans"/>
                <a:sym typeface="Public Sans"/>
              </a:rPr>
              <a:t>UNIVERSITY AT SEA</a:t>
            </a:r>
            <a:endParaRPr/>
          </a:p>
        </p:txBody>
      </p:sp>
      <p:sp>
        <p:nvSpPr>
          <p:cNvPr id="95" name="Google Shape;95;p13"/>
          <p:cNvSpPr txBox="1"/>
          <p:nvPr/>
        </p:nvSpPr>
        <p:spPr>
          <a:xfrm>
            <a:off x="850974" y="2332416"/>
            <a:ext cx="16408200" cy="2347200"/>
          </a:xfrm>
          <a:prstGeom prst="rect">
            <a:avLst/>
          </a:prstGeom>
          <a:noFill/>
          <a:ln>
            <a:noFill/>
          </a:ln>
        </p:spPr>
        <p:txBody>
          <a:bodyPr anchorCtr="0" anchor="t" bIns="0" lIns="0" spcFirstLastPara="1" rIns="0" wrap="square" tIns="0">
            <a:spAutoFit/>
          </a:bodyPr>
          <a:lstStyle/>
          <a:p>
            <a:pPr indent="0" lvl="0" marL="0" marR="0" rtl="0" algn="l">
              <a:lnSpc>
                <a:spcPct val="91001"/>
              </a:lnSpc>
              <a:spcBef>
                <a:spcPts val="0"/>
              </a:spcBef>
              <a:spcAft>
                <a:spcPts val="0"/>
              </a:spcAft>
              <a:buNone/>
            </a:pPr>
            <a:r>
              <a:rPr lang="en-US" sz="16758">
                <a:solidFill>
                  <a:srgbClr val="2B2C30"/>
                </a:solidFill>
                <a:latin typeface="Playfair Display"/>
                <a:ea typeface="Playfair Display"/>
                <a:cs typeface="Playfair Display"/>
                <a:sym typeface="Playfair Display"/>
              </a:rPr>
              <a:t>G.L.O.B.E</a:t>
            </a:r>
            <a:endParaRPr/>
          </a:p>
        </p:txBody>
      </p:sp>
      <p:sp>
        <p:nvSpPr>
          <p:cNvPr id="96" name="Google Shape;96;p13"/>
          <p:cNvSpPr txBox="1"/>
          <p:nvPr/>
        </p:nvSpPr>
        <p:spPr>
          <a:xfrm>
            <a:off x="1016407" y="8041005"/>
            <a:ext cx="7862435" cy="130302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300" u="none" cap="none" strike="noStrike">
                <a:solidFill>
                  <a:srgbClr val="2B2C30"/>
                </a:solidFill>
                <a:latin typeface="Public Sans"/>
                <a:ea typeface="Public Sans"/>
                <a:cs typeface="Public Sans"/>
                <a:sym typeface="Public Sans"/>
              </a:rPr>
              <a:t>Aayush Sharma</a:t>
            </a:r>
            <a:endParaRPr/>
          </a:p>
          <a:p>
            <a:pPr indent="0" lvl="0" marL="0" marR="0" rtl="0" algn="l">
              <a:lnSpc>
                <a:spcPct val="150000"/>
              </a:lnSpc>
              <a:spcBef>
                <a:spcPts val="0"/>
              </a:spcBef>
              <a:spcAft>
                <a:spcPts val="0"/>
              </a:spcAft>
              <a:buNone/>
            </a:pPr>
            <a:r>
              <a:rPr b="0" i="0" lang="en-US" sz="2300" u="none" cap="none" strike="noStrike">
                <a:solidFill>
                  <a:srgbClr val="2B2C30"/>
                </a:solidFill>
                <a:latin typeface="Public Sans"/>
                <a:ea typeface="Public Sans"/>
                <a:cs typeface="Public Sans"/>
                <a:sym typeface="Public Sans"/>
              </a:rPr>
              <a:t>David Chan</a:t>
            </a:r>
            <a:endParaRPr/>
          </a:p>
          <a:p>
            <a:pPr indent="0" lvl="0" marL="0" marR="0" rtl="0" algn="l">
              <a:lnSpc>
                <a:spcPct val="150000"/>
              </a:lnSpc>
              <a:spcBef>
                <a:spcPts val="0"/>
              </a:spcBef>
              <a:spcAft>
                <a:spcPts val="0"/>
              </a:spcAft>
              <a:buNone/>
            </a:pPr>
            <a:r>
              <a:rPr b="0" i="0" lang="en-US" sz="2300" u="none" cap="none" strike="noStrike">
                <a:solidFill>
                  <a:srgbClr val="2B2C30"/>
                </a:solidFill>
                <a:latin typeface="Public Sans"/>
                <a:ea typeface="Public Sans"/>
                <a:cs typeface="Public Sans"/>
                <a:sym typeface="Public Sans"/>
              </a:rPr>
              <a:t>Fiona Tan</a:t>
            </a:r>
            <a:endParaRPr/>
          </a:p>
        </p:txBody>
      </p:sp>
      <p:sp>
        <p:nvSpPr>
          <p:cNvPr id="97" name="Google Shape;97;p13"/>
          <p:cNvSpPr txBox="1"/>
          <p:nvPr/>
        </p:nvSpPr>
        <p:spPr>
          <a:xfrm>
            <a:off x="14990680" y="8630746"/>
            <a:ext cx="1682491" cy="368765"/>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b="0" i="0" lang="en-US" sz="2986" u="none" cap="none" strike="noStrike">
                <a:solidFill>
                  <a:srgbClr val="2B2C30"/>
                </a:solidFill>
                <a:latin typeface="Playfair Display"/>
                <a:ea typeface="Playfair Display"/>
                <a:cs typeface="Playfair Display"/>
                <a:sym typeface="Playfair Display"/>
              </a:rPr>
              <a:t>UTS2116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221" name="Shape 221"/>
        <p:cNvGrpSpPr/>
        <p:nvPr/>
      </p:nvGrpSpPr>
      <p:grpSpPr>
        <a:xfrm>
          <a:off x="0" y="0"/>
          <a:ext cx="0" cy="0"/>
          <a:chOff x="0" y="0"/>
          <a:chExt cx="0" cy="0"/>
        </a:xfrm>
      </p:grpSpPr>
      <p:sp>
        <p:nvSpPr>
          <p:cNvPr id="222" name="Google Shape;222;p22"/>
          <p:cNvSpPr txBox="1"/>
          <p:nvPr/>
        </p:nvSpPr>
        <p:spPr>
          <a:xfrm>
            <a:off x="1006871" y="942975"/>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COMMUNITY SPACES</a:t>
            </a:r>
            <a:endParaRPr/>
          </a:p>
        </p:txBody>
      </p:sp>
      <p:cxnSp>
        <p:nvCxnSpPr>
          <p:cNvPr id="223" name="Google Shape;223;p22"/>
          <p:cNvCxnSpPr/>
          <p:nvPr/>
        </p:nvCxnSpPr>
        <p:spPr>
          <a:xfrm flipH="1" rot="10800000">
            <a:off x="-7086597" y="1760761"/>
            <a:ext cx="16230594" cy="38509"/>
          </a:xfrm>
          <a:prstGeom prst="straightConnector1">
            <a:avLst/>
          </a:prstGeom>
          <a:noFill/>
          <a:ln cap="flat" cmpd="sng" w="9525">
            <a:solidFill>
              <a:srgbClr val="2B2C30"/>
            </a:solidFill>
            <a:prstDash val="solid"/>
            <a:round/>
            <a:headEnd len="sm" w="sm" type="none"/>
            <a:tailEnd len="sm" w="sm" type="none"/>
          </a:ln>
        </p:spPr>
      </p:cxnSp>
      <p:grpSp>
        <p:nvGrpSpPr>
          <p:cNvPr id="224" name="Google Shape;224;p22"/>
          <p:cNvGrpSpPr/>
          <p:nvPr/>
        </p:nvGrpSpPr>
        <p:grpSpPr>
          <a:xfrm>
            <a:off x="9722567" y="934752"/>
            <a:ext cx="7773804" cy="5157710"/>
            <a:chOff x="0" y="-28575"/>
            <a:chExt cx="2364475" cy="1568765"/>
          </a:xfrm>
        </p:grpSpPr>
        <p:sp>
          <p:nvSpPr>
            <p:cNvPr id="225" name="Google Shape;225;p22"/>
            <p:cNvSpPr/>
            <p:nvPr/>
          </p:nvSpPr>
          <p:spPr>
            <a:xfrm>
              <a:off x="0" y="0"/>
              <a:ext cx="2364475" cy="1540190"/>
            </a:xfrm>
            <a:custGeom>
              <a:rect b="b" l="l" r="r" t="t"/>
              <a:pathLst>
                <a:path extrusionOk="0" h="1540190" w="2364475">
                  <a:moveTo>
                    <a:pt x="0" y="0"/>
                  </a:moveTo>
                  <a:lnTo>
                    <a:pt x="2364475" y="0"/>
                  </a:lnTo>
                  <a:lnTo>
                    <a:pt x="2364475" y="1540190"/>
                  </a:lnTo>
                  <a:lnTo>
                    <a:pt x="0" y="1540190"/>
                  </a:lnTo>
                  <a:close/>
                </a:path>
              </a:pathLst>
            </a:custGeom>
            <a:solidFill>
              <a:srgbClr val="000000">
                <a:alpha val="0"/>
              </a:srgbClr>
            </a:solidFill>
            <a:ln cap="sq" cmpd="sng" w="9525">
              <a:solidFill>
                <a:srgbClr val="2B2C30"/>
              </a:solidFill>
              <a:prstDash val="solid"/>
              <a:miter lim="8000"/>
              <a:headEnd len="sm" w="sm" type="none"/>
              <a:tailEnd len="sm" w="sm" type="none"/>
            </a:ln>
          </p:spPr>
        </p:sp>
        <p:sp>
          <p:nvSpPr>
            <p:cNvPr id="226" name="Google Shape;226;p22"/>
            <p:cNvSpPr txBox="1"/>
            <p:nvPr/>
          </p:nvSpPr>
          <p:spPr>
            <a:xfrm>
              <a:off x="0" y="-28575"/>
              <a:ext cx="2364475" cy="1568764"/>
            </a:xfrm>
            <a:prstGeom prst="rect">
              <a:avLst/>
            </a:prstGeom>
            <a:noFill/>
            <a:ln>
              <a:noFill/>
            </a:ln>
          </p:spPr>
          <p:txBody>
            <a:bodyPr anchorCtr="0" anchor="ctr" bIns="68575" lIns="68575" spcFirstLastPara="1" rIns="68575" wrap="square" tIns="68575">
              <a:noAutofit/>
            </a:bodyPr>
            <a:lstStyle/>
            <a:p>
              <a:pPr indent="0" lvl="0" marL="0" marR="0" rtl="0" algn="ctr">
                <a:lnSpc>
                  <a:spcPct val="10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27" name="Google Shape;227;p22"/>
          <p:cNvPicPr preferRelativeResize="0"/>
          <p:nvPr/>
        </p:nvPicPr>
        <p:blipFill rotWithShape="1">
          <a:blip r:embed="rId3">
            <a:alphaModFix/>
          </a:blip>
          <a:srcRect b="0" l="6648" r="6647" t="0"/>
          <a:stretch/>
        </p:blipFill>
        <p:spPr>
          <a:xfrm>
            <a:off x="10333265" y="1402038"/>
            <a:ext cx="6552408" cy="4317083"/>
          </a:xfrm>
          <a:prstGeom prst="rect">
            <a:avLst/>
          </a:prstGeom>
          <a:noFill/>
          <a:ln>
            <a:noFill/>
          </a:ln>
        </p:spPr>
      </p:pic>
      <p:sp>
        <p:nvSpPr>
          <p:cNvPr id="228" name="Google Shape;228;p22"/>
          <p:cNvSpPr txBox="1"/>
          <p:nvPr/>
        </p:nvSpPr>
        <p:spPr>
          <a:xfrm>
            <a:off x="1028700" y="2644260"/>
            <a:ext cx="8510057" cy="2074545"/>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b="0" i="0" lang="en-US" sz="2799" u="none" cap="none" strike="noStrike">
                <a:solidFill>
                  <a:srgbClr val="2B2C30"/>
                </a:solidFill>
                <a:latin typeface="Public Sans"/>
                <a:ea typeface="Public Sans"/>
                <a:cs typeface="Public Sans"/>
                <a:sym typeface="Public Sans"/>
              </a:rPr>
              <a:t>The ship is designed with multi-use spaces for small-group learning, discussions, and workshops, encouraging cross-disciplinary interaction and fostering a community of engaged learners.</a:t>
            </a:r>
            <a:endParaRPr/>
          </a:p>
        </p:txBody>
      </p:sp>
      <p:grpSp>
        <p:nvGrpSpPr>
          <p:cNvPr id="229" name="Google Shape;229;p22"/>
          <p:cNvGrpSpPr/>
          <p:nvPr/>
        </p:nvGrpSpPr>
        <p:grpSpPr>
          <a:xfrm>
            <a:off x="1028700" y="4849249"/>
            <a:ext cx="7877172" cy="5226292"/>
            <a:chOff x="0" y="-28575"/>
            <a:chExt cx="2364475" cy="1568765"/>
          </a:xfrm>
        </p:grpSpPr>
        <p:sp>
          <p:nvSpPr>
            <p:cNvPr id="230" name="Google Shape;230;p22"/>
            <p:cNvSpPr/>
            <p:nvPr/>
          </p:nvSpPr>
          <p:spPr>
            <a:xfrm>
              <a:off x="0" y="0"/>
              <a:ext cx="2364475" cy="1540190"/>
            </a:xfrm>
            <a:custGeom>
              <a:rect b="b" l="l" r="r" t="t"/>
              <a:pathLst>
                <a:path extrusionOk="0" h="1540190" w="2364475">
                  <a:moveTo>
                    <a:pt x="0" y="0"/>
                  </a:moveTo>
                  <a:lnTo>
                    <a:pt x="2364475" y="0"/>
                  </a:lnTo>
                  <a:lnTo>
                    <a:pt x="2364475" y="1540190"/>
                  </a:lnTo>
                  <a:lnTo>
                    <a:pt x="0" y="1540190"/>
                  </a:lnTo>
                  <a:close/>
                </a:path>
              </a:pathLst>
            </a:custGeom>
            <a:solidFill>
              <a:srgbClr val="000000">
                <a:alpha val="0"/>
              </a:srgbClr>
            </a:solidFill>
            <a:ln cap="sq" cmpd="sng" w="9525">
              <a:solidFill>
                <a:srgbClr val="2B2C30"/>
              </a:solidFill>
              <a:prstDash val="solid"/>
              <a:miter lim="8000"/>
              <a:headEnd len="sm" w="sm" type="none"/>
              <a:tailEnd len="sm" w="sm" type="none"/>
            </a:ln>
          </p:spPr>
        </p:sp>
        <p:sp>
          <p:nvSpPr>
            <p:cNvPr id="231" name="Google Shape;231;p22"/>
            <p:cNvSpPr txBox="1"/>
            <p:nvPr/>
          </p:nvSpPr>
          <p:spPr>
            <a:xfrm>
              <a:off x="0" y="-28575"/>
              <a:ext cx="2364475" cy="1568764"/>
            </a:xfrm>
            <a:prstGeom prst="rect">
              <a:avLst/>
            </a:prstGeom>
            <a:noFill/>
            <a:ln>
              <a:noFill/>
            </a:ln>
          </p:spPr>
          <p:txBody>
            <a:bodyPr anchorCtr="0" anchor="ctr" bIns="68575" lIns="68575" spcFirstLastPara="1" rIns="68575" wrap="square" tIns="68575">
              <a:noAutofit/>
            </a:bodyPr>
            <a:lstStyle/>
            <a:p>
              <a:pPr indent="0" lvl="0" marL="0" marR="0" rtl="0" algn="ctr">
                <a:lnSpc>
                  <a:spcPct val="10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32" name="Google Shape;232;p22"/>
          <p:cNvPicPr preferRelativeResize="0"/>
          <p:nvPr/>
        </p:nvPicPr>
        <p:blipFill rotWithShape="1">
          <a:blip r:embed="rId4">
            <a:alphaModFix/>
          </a:blip>
          <a:srcRect b="0" l="5487" r="22945" t="17458"/>
          <a:stretch/>
        </p:blipFill>
        <p:spPr>
          <a:xfrm>
            <a:off x="1647519" y="5322748"/>
            <a:ext cx="6639535" cy="4374487"/>
          </a:xfrm>
          <a:prstGeom prst="rect">
            <a:avLst/>
          </a:prstGeom>
          <a:noFill/>
          <a:ln>
            <a:noFill/>
          </a:ln>
        </p:spPr>
      </p:pic>
      <p:sp>
        <p:nvSpPr>
          <p:cNvPr id="233" name="Google Shape;233;p22"/>
          <p:cNvSpPr txBox="1"/>
          <p:nvPr/>
        </p:nvSpPr>
        <p:spPr>
          <a:xfrm>
            <a:off x="1028689" y="2227065"/>
            <a:ext cx="7877184" cy="50292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b="1" i="0" lang="en-US" sz="2799" u="none" cap="none" strike="noStrike">
                <a:solidFill>
                  <a:srgbClr val="2B2C30"/>
                </a:solidFill>
                <a:latin typeface="Public Sans"/>
                <a:ea typeface="Public Sans"/>
                <a:cs typeface="Public Sans"/>
                <a:sym typeface="Public Sans"/>
              </a:rPr>
              <a:t>Collaborative Learning Hub</a:t>
            </a:r>
            <a:endParaRPr/>
          </a:p>
        </p:txBody>
      </p:sp>
      <p:sp>
        <p:nvSpPr>
          <p:cNvPr id="234" name="Google Shape;234;p22"/>
          <p:cNvSpPr txBox="1"/>
          <p:nvPr/>
        </p:nvSpPr>
        <p:spPr>
          <a:xfrm>
            <a:off x="9722567" y="6304972"/>
            <a:ext cx="7877184" cy="50292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b="1" i="0" lang="en-US" sz="2799" u="none" cap="none" strike="noStrike">
                <a:solidFill>
                  <a:srgbClr val="2B2C30"/>
                </a:solidFill>
                <a:latin typeface="Public Sans"/>
                <a:ea typeface="Public Sans"/>
                <a:cs typeface="Public Sans"/>
                <a:sym typeface="Public Sans"/>
              </a:rPr>
              <a:t>Adaptable Living-Learning Environment</a:t>
            </a:r>
            <a:endParaRPr/>
          </a:p>
        </p:txBody>
      </p:sp>
      <p:sp>
        <p:nvSpPr>
          <p:cNvPr id="235" name="Google Shape;235;p22"/>
          <p:cNvSpPr txBox="1"/>
          <p:nvPr/>
        </p:nvSpPr>
        <p:spPr>
          <a:xfrm>
            <a:off x="9722567" y="6722167"/>
            <a:ext cx="7877184" cy="2074545"/>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b="0" i="0" lang="en-US" sz="2799" u="none" cap="none" strike="noStrike">
                <a:solidFill>
                  <a:srgbClr val="2B2C30"/>
                </a:solidFill>
                <a:latin typeface="Public Sans"/>
                <a:ea typeface="Public Sans"/>
                <a:cs typeface="Public Sans"/>
                <a:sym typeface="Public Sans"/>
              </a:rPr>
              <a:t>Living on a mobile campus cultivates resilience and adaptability, as students learn to adjust to new settings and collaborate in close-knit, interdisciplinary groups. </a:t>
            </a:r>
            <a:endParaRPr/>
          </a:p>
        </p:txBody>
      </p:sp>
      <p:sp>
        <p:nvSpPr>
          <p:cNvPr id="236" name="Google Shape;236;p22"/>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237" name="Google Shape;237;p22"/>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245" name="Shape 245"/>
        <p:cNvGrpSpPr/>
        <p:nvPr/>
      </p:nvGrpSpPr>
      <p:grpSpPr>
        <a:xfrm>
          <a:off x="0" y="0"/>
          <a:ext cx="0" cy="0"/>
          <a:chOff x="0" y="0"/>
          <a:chExt cx="0" cy="0"/>
        </a:xfrm>
      </p:grpSpPr>
      <p:sp>
        <p:nvSpPr>
          <p:cNvPr id="246" name="Google Shape;246;p23"/>
          <p:cNvSpPr txBox="1"/>
          <p:nvPr/>
        </p:nvSpPr>
        <p:spPr>
          <a:xfrm>
            <a:off x="1006871" y="952500"/>
            <a:ext cx="16230600" cy="566051"/>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i="0" lang="en-US" sz="3214" u="none" cap="none" strike="noStrike">
                <a:solidFill>
                  <a:srgbClr val="2B2C30"/>
                </a:solidFill>
                <a:latin typeface="Public Sans"/>
                <a:ea typeface="Public Sans"/>
                <a:cs typeface="Public Sans"/>
                <a:sym typeface="Public Sans"/>
              </a:rPr>
              <a:t>SUSTAINABILITY IN PRACTICE</a:t>
            </a:r>
            <a:endParaRPr/>
          </a:p>
        </p:txBody>
      </p:sp>
      <p:cxnSp>
        <p:nvCxnSpPr>
          <p:cNvPr id="247" name="Google Shape;247;p23"/>
          <p:cNvCxnSpPr/>
          <p:nvPr/>
        </p:nvCxnSpPr>
        <p:spPr>
          <a:xfrm flipH="1" rot="10800000">
            <a:off x="-7086597" y="1760761"/>
            <a:ext cx="16230594" cy="38509"/>
          </a:xfrm>
          <a:prstGeom prst="straightConnector1">
            <a:avLst/>
          </a:prstGeom>
          <a:noFill/>
          <a:ln cap="flat" cmpd="sng" w="9525">
            <a:solidFill>
              <a:srgbClr val="2B2C30"/>
            </a:solidFill>
            <a:prstDash val="solid"/>
            <a:round/>
            <a:headEnd len="sm" w="sm" type="none"/>
            <a:tailEnd len="sm" w="sm" type="none"/>
          </a:ln>
        </p:spPr>
      </p:cxnSp>
      <p:grpSp>
        <p:nvGrpSpPr>
          <p:cNvPr id="248" name="Google Shape;248;p23"/>
          <p:cNvGrpSpPr/>
          <p:nvPr/>
        </p:nvGrpSpPr>
        <p:grpSpPr>
          <a:xfrm>
            <a:off x="9722567" y="934752"/>
            <a:ext cx="7773804" cy="5157710"/>
            <a:chOff x="0" y="-28575"/>
            <a:chExt cx="2364475" cy="1568765"/>
          </a:xfrm>
        </p:grpSpPr>
        <p:sp>
          <p:nvSpPr>
            <p:cNvPr id="249" name="Google Shape;249;p23"/>
            <p:cNvSpPr/>
            <p:nvPr/>
          </p:nvSpPr>
          <p:spPr>
            <a:xfrm>
              <a:off x="0" y="0"/>
              <a:ext cx="2364475" cy="1540190"/>
            </a:xfrm>
            <a:custGeom>
              <a:rect b="b" l="l" r="r" t="t"/>
              <a:pathLst>
                <a:path extrusionOk="0" h="1540190" w="2364475">
                  <a:moveTo>
                    <a:pt x="0" y="0"/>
                  </a:moveTo>
                  <a:lnTo>
                    <a:pt x="2364475" y="0"/>
                  </a:lnTo>
                  <a:lnTo>
                    <a:pt x="2364475" y="1540190"/>
                  </a:lnTo>
                  <a:lnTo>
                    <a:pt x="0" y="1540190"/>
                  </a:lnTo>
                  <a:close/>
                </a:path>
              </a:pathLst>
            </a:custGeom>
            <a:solidFill>
              <a:srgbClr val="000000">
                <a:alpha val="0"/>
              </a:srgbClr>
            </a:solidFill>
            <a:ln cap="sq" cmpd="sng" w="9525">
              <a:solidFill>
                <a:srgbClr val="2B2C30"/>
              </a:solidFill>
              <a:prstDash val="solid"/>
              <a:miter lim="8000"/>
              <a:headEnd len="sm" w="sm" type="none"/>
              <a:tailEnd len="sm" w="sm" type="none"/>
            </a:ln>
          </p:spPr>
        </p:sp>
        <p:sp>
          <p:nvSpPr>
            <p:cNvPr id="250" name="Google Shape;250;p23"/>
            <p:cNvSpPr txBox="1"/>
            <p:nvPr/>
          </p:nvSpPr>
          <p:spPr>
            <a:xfrm>
              <a:off x="0" y="-28575"/>
              <a:ext cx="2364475" cy="1568764"/>
            </a:xfrm>
            <a:prstGeom prst="rect">
              <a:avLst/>
            </a:prstGeom>
            <a:noFill/>
            <a:ln>
              <a:noFill/>
            </a:ln>
          </p:spPr>
          <p:txBody>
            <a:bodyPr anchorCtr="0" anchor="ctr" bIns="68575" lIns="68575" spcFirstLastPara="1" rIns="68575" wrap="square" tIns="68575">
              <a:noAutofit/>
            </a:bodyPr>
            <a:lstStyle/>
            <a:p>
              <a:pPr indent="0" lvl="0" marL="0" marR="0" rtl="0" algn="ctr">
                <a:lnSpc>
                  <a:spcPct val="10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51" name="Google Shape;251;p23"/>
          <p:cNvPicPr preferRelativeResize="0"/>
          <p:nvPr/>
        </p:nvPicPr>
        <p:blipFill rotWithShape="1">
          <a:blip r:embed="rId3">
            <a:alphaModFix/>
          </a:blip>
          <a:srcRect b="0" l="7312" r="7311" t="0"/>
          <a:stretch/>
        </p:blipFill>
        <p:spPr>
          <a:xfrm>
            <a:off x="10333265" y="1402038"/>
            <a:ext cx="6552408" cy="4317083"/>
          </a:xfrm>
          <a:prstGeom prst="rect">
            <a:avLst/>
          </a:prstGeom>
          <a:noFill/>
          <a:ln>
            <a:noFill/>
          </a:ln>
        </p:spPr>
      </p:pic>
      <p:grpSp>
        <p:nvGrpSpPr>
          <p:cNvPr id="252" name="Google Shape;252;p23"/>
          <p:cNvGrpSpPr/>
          <p:nvPr/>
        </p:nvGrpSpPr>
        <p:grpSpPr>
          <a:xfrm>
            <a:off x="1028700" y="4849249"/>
            <a:ext cx="7877172" cy="5226292"/>
            <a:chOff x="0" y="-28575"/>
            <a:chExt cx="2364475" cy="1568765"/>
          </a:xfrm>
        </p:grpSpPr>
        <p:sp>
          <p:nvSpPr>
            <p:cNvPr id="253" name="Google Shape;253;p23"/>
            <p:cNvSpPr/>
            <p:nvPr/>
          </p:nvSpPr>
          <p:spPr>
            <a:xfrm>
              <a:off x="0" y="0"/>
              <a:ext cx="2364475" cy="1540190"/>
            </a:xfrm>
            <a:custGeom>
              <a:rect b="b" l="l" r="r" t="t"/>
              <a:pathLst>
                <a:path extrusionOk="0" h="1540190" w="2364475">
                  <a:moveTo>
                    <a:pt x="0" y="0"/>
                  </a:moveTo>
                  <a:lnTo>
                    <a:pt x="2364475" y="0"/>
                  </a:lnTo>
                  <a:lnTo>
                    <a:pt x="2364475" y="1540190"/>
                  </a:lnTo>
                  <a:lnTo>
                    <a:pt x="0" y="1540190"/>
                  </a:lnTo>
                  <a:close/>
                </a:path>
              </a:pathLst>
            </a:custGeom>
            <a:solidFill>
              <a:srgbClr val="000000">
                <a:alpha val="0"/>
              </a:srgbClr>
            </a:solidFill>
            <a:ln cap="sq" cmpd="sng" w="9525">
              <a:solidFill>
                <a:srgbClr val="2B2C30"/>
              </a:solidFill>
              <a:prstDash val="solid"/>
              <a:miter lim="8000"/>
              <a:headEnd len="sm" w="sm" type="none"/>
              <a:tailEnd len="sm" w="sm" type="none"/>
            </a:ln>
          </p:spPr>
        </p:sp>
        <p:sp>
          <p:nvSpPr>
            <p:cNvPr id="254" name="Google Shape;254;p23"/>
            <p:cNvSpPr txBox="1"/>
            <p:nvPr/>
          </p:nvSpPr>
          <p:spPr>
            <a:xfrm>
              <a:off x="0" y="-28575"/>
              <a:ext cx="2364475" cy="1568764"/>
            </a:xfrm>
            <a:prstGeom prst="rect">
              <a:avLst/>
            </a:prstGeom>
            <a:noFill/>
            <a:ln>
              <a:noFill/>
            </a:ln>
          </p:spPr>
          <p:txBody>
            <a:bodyPr anchorCtr="0" anchor="ctr" bIns="68575" lIns="68575" spcFirstLastPara="1" rIns="68575" wrap="square" tIns="68575">
              <a:noAutofit/>
            </a:bodyPr>
            <a:lstStyle/>
            <a:p>
              <a:pPr indent="0" lvl="0" marL="0" marR="0" rtl="0" algn="ctr">
                <a:lnSpc>
                  <a:spcPct val="10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55" name="Google Shape;255;p23"/>
          <p:cNvPicPr preferRelativeResize="0"/>
          <p:nvPr/>
        </p:nvPicPr>
        <p:blipFill rotWithShape="1">
          <a:blip r:embed="rId4">
            <a:alphaModFix/>
          </a:blip>
          <a:srcRect b="0" l="6648" r="6647" t="0"/>
          <a:stretch/>
        </p:blipFill>
        <p:spPr>
          <a:xfrm>
            <a:off x="1647519" y="5322748"/>
            <a:ext cx="6639535" cy="4374487"/>
          </a:xfrm>
          <a:prstGeom prst="rect">
            <a:avLst/>
          </a:prstGeom>
          <a:noFill/>
          <a:ln>
            <a:noFill/>
          </a:ln>
        </p:spPr>
      </p:pic>
      <p:sp>
        <p:nvSpPr>
          <p:cNvPr id="256" name="Google Shape;256;p23"/>
          <p:cNvSpPr txBox="1"/>
          <p:nvPr/>
        </p:nvSpPr>
        <p:spPr>
          <a:xfrm>
            <a:off x="1028700" y="2491860"/>
            <a:ext cx="8510100" cy="23697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b="0" i="0" lang="en-US" sz="2799" u="none" cap="none" strike="noStrike">
                <a:solidFill>
                  <a:srgbClr val="2B2C30"/>
                </a:solidFill>
                <a:latin typeface="Public Sans"/>
                <a:ea typeface="Public Sans"/>
                <a:cs typeface="Public Sans"/>
                <a:sym typeface="Public Sans"/>
              </a:rPr>
              <a:t>Adopts a hybrid approach, combining batteries, solar panels, and alternative fuels like LNG or biofuels to optimise energy use and reduce emissions</a:t>
            </a:r>
            <a:endParaRPr/>
          </a:p>
        </p:txBody>
      </p:sp>
      <p:sp>
        <p:nvSpPr>
          <p:cNvPr id="257" name="Google Shape;257;p23"/>
          <p:cNvSpPr txBox="1"/>
          <p:nvPr/>
        </p:nvSpPr>
        <p:spPr>
          <a:xfrm>
            <a:off x="1028689" y="2074665"/>
            <a:ext cx="7877100" cy="4308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b="1" i="0" lang="en-US" sz="2799" u="none" cap="none" strike="noStrike">
                <a:solidFill>
                  <a:srgbClr val="2B2C30"/>
                </a:solidFill>
                <a:latin typeface="Public Sans"/>
                <a:ea typeface="Public Sans"/>
                <a:cs typeface="Public Sans"/>
                <a:sym typeface="Public Sans"/>
              </a:rPr>
              <a:t>Inspired by the MS Roald Amundsen</a:t>
            </a:r>
            <a:endParaRPr/>
          </a:p>
        </p:txBody>
      </p:sp>
      <p:sp>
        <p:nvSpPr>
          <p:cNvPr id="258" name="Google Shape;258;p23"/>
          <p:cNvSpPr txBox="1"/>
          <p:nvPr/>
        </p:nvSpPr>
        <p:spPr>
          <a:xfrm>
            <a:off x="9722567" y="6304972"/>
            <a:ext cx="7877184" cy="50292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b="1" i="0" lang="en-US" sz="2799" u="none" cap="none" strike="noStrike">
                <a:solidFill>
                  <a:srgbClr val="2B2C30"/>
                </a:solidFill>
                <a:latin typeface="Public Sans"/>
                <a:ea typeface="Public Sans"/>
                <a:cs typeface="Public Sans"/>
                <a:sym typeface="Public Sans"/>
              </a:rPr>
              <a:t>Sustainability in-action</a:t>
            </a:r>
            <a:endParaRPr/>
          </a:p>
        </p:txBody>
      </p:sp>
      <p:sp>
        <p:nvSpPr>
          <p:cNvPr id="259" name="Google Shape;259;p23"/>
          <p:cNvSpPr txBox="1"/>
          <p:nvPr/>
        </p:nvSpPr>
        <p:spPr>
          <a:xfrm>
            <a:off x="9722567" y="6722167"/>
            <a:ext cx="7877184" cy="259842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b="0" i="0" lang="en-US" sz="2799" u="none" cap="none" strike="noStrike">
                <a:solidFill>
                  <a:srgbClr val="2B2C30"/>
                </a:solidFill>
                <a:latin typeface="Public Sans"/>
                <a:ea typeface="Public Sans"/>
                <a:cs typeface="Public Sans"/>
                <a:sym typeface="Public Sans"/>
              </a:rPr>
              <a:t>The ship itself becomes a learning tool, with programs on sustainable maritime practices, ocean health, and resource management that allow students to see sustainability principles in practice daily.</a:t>
            </a:r>
            <a:endParaRPr/>
          </a:p>
        </p:txBody>
      </p:sp>
      <p:sp>
        <p:nvSpPr>
          <p:cNvPr id="260" name="Google Shape;260;p23"/>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261" name="Google Shape;261;p23"/>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269" name="Shape 269"/>
        <p:cNvGrpSpPr/>
        <p:nvPr/>
      </p:nvGrpSpPr>
      <p:grpSpPr>
        <a:xfrm>
          <a:off x="0" y="0"/>
          <a:ext cx="0" cy="0"/>
          <a:chOff x="0" y="0"/>
          <a:chExt cx="0" cy="0"/>
        </a:xfrm>
      </p:grpSpPr>
      <p:cxnSp>
        <p:nvCxnSpPr>
          <p:cNvPr id="270" name="Google Shape;270;p24"/>
          <p:cNvCxnSpPr/>
          <p:nvPr/>
        </p:nvCxnSpPr>
        <p:spPr>
          <a:xfrm flipH="1" rot="10800000">
            <a:off x="1028695" y="1760761"/>
            <a:ext cx="16230594" cy="38509"/>
          </a:xfrm>
          <a:prstGeom prst="straightConnector1">
            <a:avLst/>
          </a:prstGeom>
          <a:noFill/>
          <a:ln cap="flat" cmpd="sng" w="9525">
            <a:solidFill>
              <a:srgbClr val="2B2C30"/>
            </a:solidFill>
            <a:prstDash val="solid"/>
            <a:round/>
            <a:headEnd len="sm" w="sm" type="none"/>
            <a:tailEnd len="sm" w="sm" type="none"/>
          </a:ln>
        </p:spPr>
      </p:cxnSp>
      <p:grpSp>
        <p:nvGrpSpPr>
          <p:cNvPr id="271" name="Google Shape;271;p24"/>
          <p:cNvGrpSpPr/>
          <p:nvPr/>
        </p:nvGrpSpPr>
        <p:grpSpPr>
          <a:xfrm>
            <a:off x="1040993" y="3497444"/>
            <a:ext cx="8824332" cy="1731342"/>
            <a:chOff x="0" y="-28575"/>
            <a:chExt cx="4058845" cy="796349"/>
          </a:xfrm>
        </p:grpSpPr>
        <p:sp>
          <p:nvSpPr>
            <p:cNvPr id="272" name="Google Shape;272;p24"/>
            <p:cNvSpPr/>
            <p:nvPr/>
          </p:nvSpPr>
          <p:spPr>
            <a:xfrm>
              <a:off x="0" y="0"/>
              <a:ext cx="4058845" cy="767774"/>
            </a:xfrm>
            <a:custGeom>
              <a:rect b="b" l="l" r="r" t="t"/>
              <a:pathLst>
                <a:path extrusionOk="0" h="767774" w="4058845">
                  <a:moveTo>
                    <a:pt x="0" y="0"/>
                  </a:moveTo>
                  <a:lnTo>
                    <a:pt x="4058845" y="0"/>
                  </a:lnTo>
                  <a:lnTo>
                    <a:pt x="4058845" y="767774"/>
                  </a:lnTo>
                  <a:lnTo>
                    <a:pt x="0" y="767774"/>
                  </a:lnTo>
                  <a:close/>
                </a:path>
              </a:pathLst>
            </a:custGeom>
            <a:solidFill>
              <a:srgbClr val="000000">
                <a:alpha val="0"/>
              </a:srgbClr>
            </a:solidFill>
            <a:ln cap="sq" cmpd="sng" w="9525">
              <a:solidFill>
                <a:srgbClr val="2B2C30"/>
              </a:solidFill>
              <a:prstDash val="solid"/>
              <a:miter lim="8000"/>
              <a:headEnd len="sm" w="sm" type="none"/>
              <a:tailEnd len="sm" w="sm" type="none"/>
            </a:ln>
          </p:spPr>
        </p:sp>
        <p:sp>
          <p:nvSpPr>
            <p:cNvPr id="273" name="Google Shape;273;p24"/>
            <p:cNvSpPr txBox="1"/>
            <p:nvPr/>
          </p:nvSpPr>
          <p:spPr>
            <a:xfrm>
              <a:off x="0" y="-28575"/>
              <a:ext cx="4058845" cy="796349"/>
            </a:xfrm>
            <a:prstGeom prst="rect">
              <a:avLst/>
            </a:prstGeom>
            <a:noFill/>
            <a:ln>
              <a:noFill/>
            </a:ln>
          </p:spPr>
          <p:txBody>
            <a:bodyPr anchorCtr="0" anchor="ctr" bIns="68575" lIns="68575" spcFirstLastPara="1" rIns="68575" wrap="square" tIns="68575">
              <a:noAutofit/>
            </a:bodyPr>
            <a:lstStyle/>
            <a:p>
              <a:pPr indent="0" lvl="0" marL="0" marR="0" rtl="0" algn="ctr">
                <a:lnSpc>
                  <a:spcPct val="10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4" name="Google Shape;274;p24"/>
          <p:cNvGrpSpPr/>
          <p:nvPr/>
        </p:nvGrpSpPr>
        <p:grpSpPr>
          <a:xfrm>
            <a:off x="11054471" y="3161961"/>
            <a:ext cx="6217121" cy="2285125"/>
            <a:chOff x="0" y="-28575"/>
            <a:chExt cx="2859631" cy="1051067"/>
          </a:xfrm>
        </p:grpSpPr>
        <p:sp>
          <p:nvSpPr>
            <p:cNvPr id="275" name="Google Shape;275;p24"/>
            <p:cNvSpPr/>
            <p:nvPr/>
          </p:nvSpPr>
          <p:spPr>
            <a:xfrm>
              <a:off x="0" y="0"/>
              <a:ext cx="2859631" cy="1022492"/>
            </a:xfrm>
            <a:custGeom>
              <a:rect b="b" l="l" r="r" t="t"/>
              <a:pathLst>
                <a:path extrusionOk="0" h="1022492" w="2859631">
                  <a:moveTo>
                    <a:pt x="0" y="0"/>
                  </a:moveTo>
                  <a:lnTo>
                    <a:pt x="2859631" y="0"/>
                  </a:lnTo>
                  <a:lnTo>
                    <a:pt x="2859631" y="1022492"/>
                  </a:lnTo>
                  <a:lnTo>
                    <a:pt x="0" y="1022492"/>
                  </a:lnTo>
                  <a:close/>
                </a:path>
              </a:pathLst>
            </a:custGeom>
            <a:solidFill>
              <a:srgbClr val="000000">
                <a:alpha val="0"/>
              </a:srgbClr>
            </a:solidFill>
            <a:ln cap="sq" cmpd="sng" w="9525">
              <a:solidFill>
                <a:srgbClr val="2B2C30"/>
              </a:solidFill>
              <a:prstDash val="solid"/>
              <a:miter lim="8000"/>
              <a:headEnd len="sm" w="sm" type="none"/>
              <a:tailEnd len="sm" w="sm" type="none"/>
            </a:ln>
          </p:spPr>
        </p:sp>
        <p:sp>
          <p:nvSpPr>
            <p:cNvPr id="276" name="Google Shape;276;p24"/>
            <p:cNvSpPr txBox="1"/>
            <p:nvPr/>
          </p:nvSpPr>
          <p:spPr>
            <a:xfrm>
              <a:off x="0" y="-28575"/>
              <a:ext cx="2859631" cy="1051067"/>
            </a:xfrm>
            <a:prstGeom prst="rect">
              <a:avLst/>
            </a:prstGeom>
            <a:noFill/>
            <a:ln>
              <a:noFill/>
            </a:ln>
          </p:spPr>
          <p:txBody>
            <a:bodyPr anchorCtr="0" anchor="ctr" bIns="68575" lIns="68575" spcFirstLastPara="1" rIns="68575" wrap="square" tIns="68575">
              <a:noAutofit/>
            </a:bodyPr>
            <a:lstStyle/>
            <a:p>
              <a:pPr indent="0" lvl="0" marL="0" marR="0" rtl="0" algn="ctr">
                <a:lnSpc>
                  <a:spcPct val="10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77" name="Google Shape;277;p24"/>
          <p:cNvPicPr preferRelativeResize="0"/>
          <p:nvPr/>
        </p:nvPicPr>
        <p:blipFill rotWithShape="1">
          <a:blip r:embed="rId3">
            <a:alphaModFix/>
          </a:blip>
          <a:srcRect b="0" l="8648" r="8191" t="0"/>
          <a:stretch/>
        </p:blipFill>
        <p:spPr>
          <a:xfrm>
            <a:off x="1430262" y="2882980"/>
            <a:ext cx="3372389" cy="2144234"/>
          </a:xfrm>
          <a:prstGeom prst="rect">
            <a:avLst/>
          </a:prstGeom>
          <a:noFill/>
          <a:ln>
            <a:noFill/>
          </a:ln>
        </p:spPr>
      </p:pic>
      <p:pic>
        <p:nvPicPr>
          <p:cNvPr id="278" name="Google Shape;278;p24"/>
          <p:cNvPicPr preferRelativeResize="0"/>
          <p:nvPr/>
        </p:nvPicPr>
        <p:blipFill rotWithShape="1">
          <a:blip r:embed="rId4">
            <a:alphaModFix/>
          </a:blip>
          <a:srcRect b="8464" l="0" r="0" t="8464"/>
          <a:stretch/>
        </p:blipFill>
        <p:spPr>
          <a:xfrm>
            <a:off x="5229750" y="3177780"/>
            <a:ext cx="3339476" cy="1849433"/>
          </a:xfrm>
          <a:prstGeom prst="rect">
            <a:avLst/>
          </a:prstGeom>
          <a:noFill/>
          <a:ln>
            <a:noFill/>
          </a:ln>
        </p:spPr>
      </p:pic>
      <p:pic>
        <p:nvPicPr>
          <p:cNvPr id="279" name="Google Shape;279;p24"/>
          <p:cNvPicPr preferRelativeResize="0"/>
          <p:nvPr/>
        </p:nvPicPr>
        <p:blipFill rotWithShape="1">
          <a:blip r:embed="rId5">
            <a:alphaModFix/>
          </a:blip>
          <a:srcRect b="0" l="1194" r="1194" t="0"/>
          <a:stretch/>
        </p:blipFill>
        <p:spPr>
          <a:xfrm>
            <a:off x="8950226" y="2757909"/>
            <a:ext cx="3950578" cy="2269305"/>
          </a:xfrm>
          <a:prstGeom prst="rect">
            <a:avLst/>
          </a:prstGeom>
          <a:noFill/>
          <a:ln>
            <a:noFill/>
          </a:ln>
        </p:spPr>
      </p:pic>
      <p:pic>
        <p:nvPicPr>
          <p:cNvPr id="280" name="Google Shape;280;p24"/>
          <p:cNvPicPr preferRelativeResize="0"/>
          <p:nvPr/>
        </p:nvPicPr>
        <p:blipFill rotWithShape="1">
          <a:blip r:embed="rId6">
            <a:alphaModFix/>
          </a:blip>
          <a:srcRect b="542" l="1471" r="21010" t="10754"/>
          <a:stretch/>
        </p:blipFill>
        <p:spPr>
          <a:xfrm>
            <a:off x="13504512" y="3022646"/>
            <a:ext cx="3528161" cy="2270933"/>
          </a:xfrm>
          <a:prstGeom prst="rect">
            <a:avLst/>
          </a:prstGeom>
          <a:noFill/>
          <a:ln>
            <a:noFill/>
          </a:ln>
        </p:spPr>
      </p:pic>
      <p:sp>
        <p:nvSpPr>
          <p:cNvPr id="281" name="Google Shape;281;p24"/>
          <p:cNvSpPr txBox="1"/>
          <p:nvPr/>
        </p:nvSpPr>
        <p:spPr>
          <a:xfrm>
            <a:off x="1040993" y="5688121"/>
            <a:ext cx="3761659" cy="354457"/>
          </a:xfrm>
          <a:prstGeom prst="rect">
            <a:avLst/>
          </a:prstGeom>
          <a:noFill/>
          <a:ln>
            <a:noFill/>
          </a:ln>
        </p:spPr>
        <p:txBody>
          <a:bodyPr anchorCtr="0" anchor="t" bIns="0" lIns="0" spcFirstLastPara="1" rIns="0" wrap="square" tIns="0">
            <a:spAutoFit/>
          </a:bodyPr>
          <a:lstStyle/>
          <a:p>
            <a:pPr indent="0" lvl="0" marL="0" marR="0" rtl="0" algn="l">
              <a:lnSpc>
                <a:spcPct val="90996"/>
              </a:lnSpc>
              <a:spcBef>
                <a:spcPts val="0"/>
              </a:spcBef>
              <a:spcAft>
                <a:spcPts val="0"/>
              </a:spcAft>
              <a:buNone/>
            </a:pPr>
            <a:r>
              <a:rPr b="0" i="1" lang="en-US" sz="2899" u="none" cap="none" strike="noStrike">
                <a:solidFill>
                  <a:srgbClr val="2B2C30"/>
                </a:solidFill>
                <a:latin typeface="Playfair Display"/>
                <a:ea typeface="Playfair Display"/>
                <a:cs typeface="Playfair Display"/>
                <a:sym typeface="Playfair Display"/>
              </a:rPr>
              <a:t>Holistic</a:t>
            </a:r>
            <a:endParaRPr/>
          </a:p>
        </p:txBody>
      </p:sp>
      <p:sp>
        <p:nvSpPr>
          <p:cNvPr id="282" name="Google Shape;282;p24"/>
          <p:cNvSpPr txBox="1"/>
          <p:nvPr/>
        </p:nvSpPr>
        <p:spPr>
          <a:xfrm>
            <a:off x="5188567" y="5688121"/>
            <a:ext cx="3761659" cy="354457"/>
          </a:xfrm>
          <a:prstGeom prst="rect">
            <a:avLst/>
          </a:prstGeom>
          <a:noFill/>
          <a:ln>
            <a:noFill/>
          </a:ln>
        </p:spPr>
        <p:txBody>
          <a:bodyPr anchorCtr="0" anchor="t" bIns="0" lIns="0" spcFirstLastPara="1" rIns="0" wrap="square" tIns="0">
            <a:spAutoFit/>
          </a:bodyPr>
          <a:lstStyle/>
          <a:p>
            <a:pPr indent="0" lvl="0" marL="0" marR="0" rtl="0" algn="l">
              <a:lnSpc>
                <a:spcPct val="90996"/>
              </a:lnSpc>
              <a:spcBef>
                <a:spcPts val="0"/>
              </a:spcBef>
              <a:spcAft>
                <a:spcPts val="0"/>
              </a:spcAft>
              <a:buNone/>
            </a:pPr>
            <a:r>
              <a:rPr b="0" i="1" lang="en-US" sz="2899" u="none" cap="none" strike="noStrike">
                <a:solidFill>
                  <a:srgbClr val="2B2C30"/>
                </a:solidFill>
                <a:latin typeface="Playfair Display"/>
                <a:ea typeface="Playfair Display"/>
                <a:cs typeface="Playfair Display"/>
                <a:sym typeface="Playfair Display"/>
              </a:rPr>
              <a:t>Scenario-based</a:t>
            </a:r>
            <a:endParaRPr/>
          </a:p>
        </p:txBody>
      </p:sp>
      <p:sp>
        <p:nvSpPr>
          <p:cNvPr id="283" name="Google Shape;283;p24"/>
          <p:cNvSpPr txBox="1"/>
          <p:nvPr/>
        </p:nvSpPr>
        <p:spPr>
          <a:xfrm>
            <a:off x="9340751" y="5688121"/>
            <a:ext cx="3761659" cy="354457"/>
          </a:xfrm>
          <a:prstGeom prst="rect">
            <a:avLst/>
          </a:prstGeom>
          <a:noFill/>
          <a:ln>
            <a:noFill/>
          </a:ln>
        </p:spPr>
        <p:txBody>
          <a:bodyPr anchorCtr="0" anchor="t" bIns="0" lIns="0" spcFirstLastPara="1" rIns="0" wrap="square" tIns="0">
            <a:spAutoFit/>
          </a:bodyPr>
          <a:lstStyle/>
          <a:p>
            <a:pPr indent="0" lvl="0" marL="0" marR="0" rtl="0" algn="l">
              <a:lnSpc>
                <a:spcPct val="90996"/>
              </a:lnSpc>
              <a:spcBef>
                <a:spcPts val="0"/>
              </a:spcBef>
              <a:spcAft>
                <a:spcPts val="0"/>
              </a:spcAft>
              <a:buNone/>
            </a:pPr>
            <a:r>
              <a:rPr b="0" i="1" lang="en-US" sz="2899" u="none" cap="none" strike="noStrike">
                <a:solidFill>
                  <a:srgbClr val="2B2C30"/>
                </a:solidFill>
                <a:latin typeface="Playfair Display"/>
                <a:ea typeface="Playfair Display"/>
                <a:cs typeface="Playfair Display"/>
                <a:sym typeface="Playfair Display"/>
              </a:rPr>
              <a:t>Diverse</a:t>
            </a:r>
            <a:endParaRPr/>
          </a:p>
        </p:txBody>
      </p:sp>
      <p:sp>
        <p:nvSpPr>
          <p:cNvPr id="284" name="Google Shape;284;p24"/>
          <p:cNvSpPr txBox="1"/>
          <p:nvPr/>
        </p:nvSpPr>
        <p:spPr>
          <a:xfrm>
            <a:off x="13509934" y="5688121"/>
            <a:ext cx="3761659" cy="354457"/>
          </a:xfrm>
          <a:prstGeom prst="rect">
            <a:avLst/>
          </a:prstGeom>
          <a:noFill/>
          <a:ln>
            <a:noFill/>
          </a:ln>
        </p:spPr>
        <p:txBody>
          <a:bodyPr anchorCtr="0" anchor="t" bIns="0" lIns="0" spcFirstLastPara="1" rIns="0" wrap="square" tIns="0">
            <a:spAutoFit/>
          </a:bodyPr>
          <a:lstStyle/>
          <a:p>
            <a:pPr indent="0" lvl="0" marL="0" marR="0" rtl="0" algn="l">
              <a:lnSpc>
                <a:spcPct val="90996"/>
              </a:lnSpc>
              <a:spcBef>
                <a:spcPts val="0"/>
              </a:spcBef>
              <a:spcAft>
                <a:spcPts val="0"/>
              </a:spcAft>
              <a:buNone/>
            </a:pPr>
            <a:r>
              <a:rPr b="0" i="1" lang="en-US" sz="2899" u="none" cap="none" strike="noStrike">
                <a:solidFill>
                  <a:srgbClr val="2B2C30"/>
                </a:solidFill>
                <a:latin typeface="Playfair Display"/>
                <a:ea typeface="Playfair Display"/>
                <a:cs typeface="Playfair Display"/>
                <a:sym typeface="Playfair Display"/>
              </a:rPr>
              <a:t>Needs-blind</a:t>
            </a:r>
            <a:endParaRPr/>
          </a:p>
        </p:txBody>
      </p:sp>
      <p:sp>
        <p:nvSpPr>
          <p:cNvPr id="285" name="Google Shape;285;p24"/>
          <p:cNvSpPr txBox="1"/>
          <p:nvPr/>
        </p:nvSpPr>
        <p:spPr>
          <a:xfrm>
            <a:off x="1006871" y="942975"/>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ADMISSIONS</a:t>
            </a:r>
            <a:endParaRPr/>
          </a:p>
        </p:txBody>
      </p:sp>
      <p:sp>
        <p:nvSpPr>
          <p:cNvPr id="286" name="Google Shape;286;p24"/>
          <p:cNvSpPr txBox="1"/>
          <p:nvPr/>
        </p:nvSpPr>
        <p:spPr>
          <a:xfrm>
            <a:off x="1028700" y="6052103"/>
            <a:ext cx="3773952" cy="49085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799" u="none" cap="none" strike="noStrike">
                <a:solidFill>
                  <a:srgbClr val="2B2C30"/>
                </a:solidFill>
                <a:latin typeface="Public Sans"/>
                <a:ea typeface="Public Sans"/>
                <a:cs typeface="Public Sans"/>
                <a:sym typeface="Public Sans"/>
              </a:rPr>
              <a:t>Evaluation</a:t>
            </a:r>
            <a:endParaRPr/>
          </a:p>
        </p:txBody>
      </p:sp>
      <p:sp>
        <p:nvSpPr>
          <p:cNvPr id="287" name="Google Shape;287;p24"/>
          <p:cNvSpPr txBox="1"/>
          <p:nvPr/>
        </p:nvSpPr>
        <p:spPr>
          <a:xfrm>
            <a:off x="5188567" y="6052103"/>
            <a:ext cx="3772057" cy="49085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799" u="none" cap="none" strike="noStrike">
                <a:solidFill>
                  <a:srgbClr val="2B2C30"/>
                </a:solidFill>
                <a:latin typeface="Public Sans"/>
                <a:ea typeface="Public Sans"/>
                <a:cs typeface="Public Sans"/>
                <a:sym typeface="Public Sans"/>
              </a:rPr>
              <a:t>Assessment</a:t>
            </a:r>
            <a:endParaRPr/>
          </a:p>
        </p:txBody>
      </p:sp>
      <p:sp>
        <p:nvSpPr>
          <p:cNvPr id="288" name="Google Shape;288;p24"/>
          <p:cNvSpPr txBox="1"/>
          <p:nvPr/>
        </p:nvSpPr>
        <p:spPr>
          <a:xfrm>
            <a:off x="9346539" y="6052103"/>
            <a:ext cx="3772057" cy="49085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799" u="none" cap="none" strike="noStrike">
                <a:solidFill>
                  <a:srgbClr val="2B2C30"/>
                </a:solidFill>
                <a:latin typeface="Public Sans"/>
                <a:ea typeface="Public Sans"/>
                <a:cs typeface="Public Sans"/>
                <a:sym typeface="Public Sans"/>
              </a:rPr>
              <a:t>Backgrounds</a:t>
            </a:r>
            <a:endParaRPr/>
          </a:p>
        </p:txBody>
      </p:sp>
      <p:sp>
        <p:nvSpPr>
          <p:cNvPr id="289" name="Google Shape;289;p24"/>
          <p:cNvSpPr txBox="1"/>
          <p:nvPr/>
        </p:nvSpPr>
        <p:spPr>
          <a:xfrm>
            <a:off x="13504512" y="6052103"/>
            <a:ext cx="3767081" cy="49085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799" u="none" cap="none" strike="noStrike">
                <a:solidFill>
                  <a:srgbClr val="2B2C30"/>
                </a:solidFill>
                <a:latin typeface="Public Sans"/>
                <a:ea typeface="Public Sans"/>
                <a:cs typeface="Public Sans"/>
                <a:sym typeface="Public Sans"/>
              </a:rPr>
              <a:t>Admissions</a:t>
            </a:r>
            <a:endParaRPr/>
          </a:p>
        </p:txBody>
      </p:sp>
      <p:sp>
        <p:nvSpPr>
          <p:cNvPr id="290" name="Google Shape;290;p24"/>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291" name="Google Shape;291;p24"/>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295" name="Shape 295"/>
        <p:cNvGrpSpPr/>
        <p:nvPr/>
      </p:nvGrpSpPr>
      <p:grpSpPr>
        <a:xfrm>
          <a:off x="0" y="0"/>
          <a:ext cx="0" cy="0"/>
          <a:chOff x="0" y="0"/>
          <a:chExt cx="0" cy="0"/>
        </a:xfrm>
      </p:grpSpPr>
      <p:cxnSp>
        <p:nvCxnSpPr>
          <p:cNvPr id="296" name="Google Shape;296;p25"/>
          <p:cNvCxnSpPr/>
          <p:nvPr/>
        </p:nvCxnSpPr>
        <p:spPr>
          <a:xfrm flipH="1" rot="10800000">
            <a:off x="-7086597" y="1760761"/>
            <a:ext cx="16230594" cy="38509"/>
          </a:xfrm>
          <a:prstGeom prst="straightConnector1">
            <a:avLst/>
          </a:prstGeom>
          <a:noFill/>
          <a:ln cap="flat" cmpd="sng" w="9525">
            <a:solidFill>
              <a:srgbClr val="2B2C30"/>
            </a:solidFill>
            <a:prstDash val="solid"/>
            <a:round/>
            <a:headEnd len="sm" w="sm" type="none"/>
            <a:tailEnd len="sm" w="sm" type="none"/>
          </a:ln>
        </p:spPr>
      </p:cxnSp>
      <p:pic>
        <p:nvPicPr>
          <p:cNvPr id="297" name="Google Shape;297;p25"/>
          <p:cNvPicPr preferRelativeResize="0"/>
          <p:nvPr/>
        </p:nvPicPr>
        <p:blipFill rotWithShape="1">
          <a:blip r:embed="rId3">
            <a:alphaModFix/>
          </a:blip>
          <a:srcRect b="0" l="0" r="0" t="0"/>
          <a:stretch/>
        </p:blipFill>
        <p:spPr>
          <a:xfrm>
            <a:off x="173427" y="1282725"/>
            <a:ext cx="10001327" cy="9352403"/>
          </a:xfrm>
          <a:prstGeom prst="rect">
            <a:avLst/>
          </a:prstGeom>
          <a:noFill/>
          <a:ln>
            <a:noFill/>
          </a:ln>
        </p:spPr>
      </p:pic>
      <p:pic>
        <p:nvPicPr>
          <p:cNvPr id="298" name="Google Shape;298;p25"/>
          <p:cNvPicPr preferRelativeResize="0"/>
          <p:nvPr/>
        </p:nvPicPr>
        <p:blipFill rotWithShape="1">
          <a:blip r:embed="rId4">
            <a:alphaModFix/>
          </a:blip>
          <a:srcRect b="0" l="0" r="0" t="0"/>
          <a:stretch/>
        </p:blipFill>
        <p:spPr>
          <a:xfrm>
            <a:off x="3865795" y="4130535"/>
            <a:ext cx="3656783" cy="3656783"/>
          </a:xfrm>
          <a:prstGeom prst="rect">
            <a:avLst/>
          </a:prstGeom>
          <a:noFill/>
          <a:ln>
            <a:noFill/>
          </a:ln>
        </p:spPr>
      </p:pic>
      <p:sp>
        <p:nvSpPr>
          <p:cNvPr id="299" name="Google Shape;299;p25"/>
          <p:cNvSpPr/>
          <p:nvPr/>
        </p:nvSpPr>
        <p:spPr>
          <a:xfrm>
            <a:off x="13168663" y="2377535"/>
            <a:ext cx="552729" cy="509202"/>
          </a:xfrm>
          <a:custGeom>
            <a:rect b="b" l="l" r="r" t="t"/>
            <a:pathLst>
              <a:path extrusionOk="0" h="509202" w="552729">
                <a:moveTo>
                  <a:pt x="0" y="0"/>
                </a:moveTo>
                <a:lnTo>
                  <a:pt x="552729" y="0"/>
                </a:lnTo>
                <a:lnTo>
                  <a:pt x="552729" y="509202"/>
                </a:lnTo>
                <a:lnTo>
                  <a:pt x="0" y="509202"/>
                </a:lnTo>
                <a:lnTo>
                  <a:pt x="0" y="0"/>
                </a:lnTo>
                <a:close/>
              </a:path>
            </a:pathLst>
          </a:custGeom>
          <a:blipFill rotWithShape="1">
            <a:blip r:embed="rId5">
              <a:alphaModFix/>
            </a:blip>
            <a:stretch>
              <a:fillRect b="0" l="0" r="0" t="0"/>
            </a:stretch>
          </a:blipFill>
          <a:ln>
            <a:noFill/>
          </a:ln>
        </p:spPr>
      </p:sp>
      <p:sp>
        <p:nvSpPr>
          <p:cNvPr id="300" name="Google Shape;300;p25"/>
          <p:cNvSpPr txBox="1"/>
          <p:nvPr/>
        </p:nvSpPr>
        <p:spPr>
          <a:xfrm>
            <a:off x="12414703" y="1675277"/>
            <a:ext cx="3151812" cy="422331"/>
          </a:xfrm>
          <a:prstGeom prst="rect">
            <a:avLst/>
          </a:prstGeom>
          <a:noFill/>
          <a:ln>
            <a:noFill/>
          </a:ln>
        </p:spPr>
        <p:txBody>
          <a:bodyPr anchorCtr="0" anchor="t" bIns="0" lIns="0" spcFirstLastPara="1" rIns="0" wrap="square" tIns="0">
            <a:spAutoFit/>
          </a:bodyPr>
          <a:lstStyle/>
          <a:p>
            <a:pPr indent="0" lvl="0" marL="0" marR="0" rtl="0" algn="ctr">
              <a:lnSpc>
                <a:spcPct val="91030"/>
              </a:lnSpc>
              <a:spcBef>
                <a:spcPts val="0"/>
              </a:spcBef>
              <a:spcAft>
                <a:spcPts val="0"/>
              </a:spcAft>
              <a:buNone/>
            </a:pPr>
            <a:r>
              <a:rPr b="0" i="1" lang="en-US" sz="3434" u="none" cap="none" strike="noStrike">
                <a:solidFill>
                  <a:srgbClr val="2B2C30"/>
                </a:solidFill>
                <a:latin typeface="Playfair Display"/>
                <a:ea typeface="Playfair Display"/>
                <a:cs typeface="Playfair Display"/>
                <a:sym typeface="Playfair Display"/>
              </a:rPr>
              <a:t>50 modules</a:t>
            </a:r>
            <a:endParaRPr/>
          </a:p>
        </p:txBody>
      </p:sp>
      <p:sp>
        <p:nvSpPr>
          <p:cNvPr id="301" name="Google Shape;301;p25"/>
          <p:cNvSpPr txBox="1"/>
          <p:nvPr/>
        </p:nvSpPr>
        <p:spPr>
          <a:xfrm>
            <a:off x="11081605" y="4493974"/>
            <a:ext cx="3151812" cy="422331"/>
          </a:xfrm>
          <a:prstGeom prst="rect">
            <a:avLst/>
          </a:prstGeom>
          <a:noFill/>
          <a:ln>
            <a:noFill/>
          </a:ln>
        </p:spPr>
        <p:txBody>
          <a:bodyPr anchorCtr="0" anchor="t" bIns="0" lIns="0" spcFirstLastPara="1" rIns="0" wrap="square" tIns="0">
            <a:spAutoFit/>
          </a:bodyPr>
          <a:lstStyle/>
          <a:p>
            <a:pPr indent="0" lvl="0" marL="0" marR="0" rtl="0" algn="l">
              <a:lnSpc>
                <a:spcPct val="91030"/>
              </a:lnSpc>
              <a:spcBef>
                <a:spcPts val="0"/>
              </a:spcBef>
              <a:spcAft>
                <a:spcPts val="0"/>
              </a:spcAft>
              <a:buNone/>
            </a:pPr>
            <a:r>
              <a:rPr b="0" i="1" lang="en-US" sz="3434" u="none" cap="none" strike="noStrike">
                <a:solidFill>
                  <a:srgbClr val="2B2C30"/>
                </a:solidFill>
                <a:latin typeface="Playfair Display"/>
                <a:ea typeface="Playfair Display"/>
                <a:cs typeface="Playfair Display"/>
                <a:sym typeface="Playfair Display"/>
              </a:rPr>
              <a:t>10 modules</a:t>
            </a:r>
            <a:endParaRPr/>
          </a:p>
        </p:txBody>
      </p:sp>
      <p:sp>
        <p:nvSpPr>
          <p:cNvPr id="302" name="Google Shape;302;p25"/>
          <p:cNvSpPr txBox="1"/>
          <p:nvPr/>
        </p:nvSpPr>
        <p:spPr>
          <a:xfrm>
            <a:off x="11073614" y="2952192"/>
            <a:ext cx="3151812" cy="422331"/>
          </a:xfrm>
          <a:prstGeom prst="rect">
            <a:avLst/>
          </a:prstGeom>
          <a:noFill/>
          <a:ln>
            <a:noFill/>
          </a:ln>
        </p:spPr>
        <p:txBody>
          <a:bodyPr anchorCtr="0" anchor="t" bIns="0" lIns="0" spcFirstLastPara="1" rIns="0" wrap="square" tIns="0">
            <a:spAutoFit/>
          </a:bodyPr>
          <a:lstStyle/>
          <a:p>
            <a:pPr indent="0" lvl="0" marL="0" marR="0" rtl="0" algn="l">
              <a:lnSpc>
                <a:spcPct val="91030"/>
              </a:lnSpc>
              <a:spcBef>
                <a:spcPts val="0"/>
              </a:spcBef>
              <a:spcAft>
                <a:spcPts val="0"/>
              </a:spcAft>
              <a:buNone/>
            </a:pPr>
            <a:r>
              <a:rPr b="0" i="1" lang="en-US" sz="3434" u="none" cap="none" strike="noStrike">
                <a:solidFill>
                  <a:srgbClr val="2B2C30"/>
                </a:solidFill>
                <a:latin typeface="Playfair Display"/>
                <a:ea typeface="Playfair Display"/>
                <a:cs typeface="Playfair Display"/>
                <a:sym typeface="Playfair Display"/>
              </a:rPr>
              <a:t>18 modules</a:t>
            </a:r>
            <a:endParaRPr/>
          </a:p>
        </p:txBody>
      </p:sp>
      <p:sp>
        <p:nvSpPr>
          <p:cNvPr id="303" name="Google Shape;303;p25"/>
          <p:cNvSpPr txBox="1"/>
          <p:nvPr/>
        </p:nvSpPr>
        <p:spPr>
          <a:xfrm>
            <a:off x="14577366" y="2952192"/>
            <a:ext cx="3151812" cy="422331"/>
          </a:xfrm>
          <a:prstGeom prst="rect">
            <a:avLst/>
          </a:prstGeom>
          <a:noFill/>
          <a:ln>
            <a:noFill/>
          </a:ln>
        </p:spPr>
        <p:txBody>
          <a:bodyPr anchorCtr="0" anchor="t" bIns="0" lIns="0" spcFirstLastPara="1" rIns="0" wrap="square" tIns="0">
            <a:spAutoFit/>
          </a:bodyPr>
          <a:lstStyle/>
          <a:p>
            <a:pPr indent="0" lvl="0" marL="0" marR="0" rtl="0" algn="l">
              <a:lnSpc>
                <a:spcPct val="91030"/>
              </a:lnSpc>
              <a:spcBef>
                <a:spcPts val="0"/>
              </a:spcBef>
              <a:spcAft>
                <a:spcPts val="0"/>
              </a:spcAft>
              <a:buNone/>
            </a:pPr>
            <a:r>
              <a:rPr b="0" i="1" lang="en-US" sz="3434" u="none" cap="none" strike="noStrike">
                <a:solidFill>
                  <a:srgbClr val="2B2C30"/>
                </a:solidFill>
                <a:latin typeface="Playfair Display"/>
                <a:ea typeface="Playfair Display"/>
                <a:cs typeface="Playfair Display"/>
                <a:sym typeface="Playfair Display"/>
              </a:rPr>
              <a:t>5 modules</a:t>
            </a:r>
            <a:endParaRPr/>
          </a:p>
        </p:txBody>
      </p:sp>
      <p:sp>
        <p:nvSpPr>
          <p:cNvPr id="304" name="Google Shape;304;p25"/>
          <p:cNvSpPr txBox="1"/>
          <p:nvPr/>
        </p:nvSpPr>
        <p:spPr>
          <a:xfrm>
            <a:off x="12404403" y="1004814"/>
            <a:ext cx="3162111" cy="605008"/>
          </a:xfrm>
          <a:prstGeom prst="rect">
            <a:avLst/>
          </a:prstGeom>
          <a:noFill/>
          <a:ln>
            <a:noFill/>
          </a:ln>
        </p:spPr>
        <p:txBody>
          <a:bodyPr anchorCtr="0" anchor="t" bIns="0" lIns="0" spcFirstLastPara="1" rIns="0" wrap="square" tIns="0">
            <a:spAutoFit/>
          </a:bodyPr>
          <a:lstStyle/>
          <a:p>
            <a:pPr indent="0" lvl="0" marL="0" marR="0" rtl="0" algn="ctr">
              <a:lnSpc>
                <a:spcPct val="140040"/>
              </a:lnSpc>
              <a:spcBef>
                <a:spcPts val="0"/>
              </a:spcBef>
              <a:spcAft>
                <a:spcPts val="0"/>
              </a:spcAft>
              <a:buNone/>
            </a:pPr>
            <a:r>
              <a:rPr b="1" i="0" lang="en-US" sz="3434" u="none" cap="none" strike="noStrike">
                <a:solidFill>
                  <a:srgbClr val="2B2C30"/>
                </a:solidFill>
                <a:latin typeface="Public Sans"/>
                <a:ea typeface="Public Sans"/>
                <a:cs typeface="Public Sans"/>
                <a:sym typeface="Public Sans"/>
              </a:rPr>
              <a:t>5 years</a:t>
            </a:r>
            <a:endParaRPr/>
          </a:p>
        </p:txBody>
      </p:sp>
      <p:sp>
        <p:nvSpPr>
          <p:cNvPr id="305" name="Google Shape;305;p25"/>
          <p:cNvSpPr txBox="1"/>
          <p:nvPr/>
        </p:nvSpPr>
        <p:spPr>
          <a:xfrm>
            <a:off x="11071305" y="3823511"/>
            <a:ext cx="3162111" cy="605008"/>
          </a:xfrm>
          <a:prstGeom prst="rect">
            <a:avLst/>
          </a:prstGeom>
          <a:noFill/>
          <a:ln>
            <a:noFill/>
          </a:ln>
        </p:spPr>
        <p:txBody>
          <a:bodyPr anchorCtr="0" anchor="t" bIns="0" lIns="0" spcFirstLastPara="1" rIns="0" wrap="square" tIns="0">
            <a:spAutoFit/>
          </a:bodyPr>
          <a:lstStyle/>
          <a:p>
            <a:pPr indent="0" lvl="0" marL="0" marR="0" rtl="0" algn="l">
              <a:lnSpc>
                <a:spcPct val="140040"/>
              </a:lnSpc>
              <a:spcBef>
                <a:spcPts val="0"/>
              </a:spcBef>
              <a:spcAft>
                <a:spcPts val="0"/>
              </a:spcAft>
              <a:buNone/>
            </a:pPr>
            <a:r>
              <a:rPr b="1" i="0" lang="en-US" sz="3434" u="none" cap="none" strike="noStrike">
                <a:solidFill>
                  <a:srgbClr val="2B2C30"/>
                </a:solidFill>
                <a:latin typeface="Public Sans"/>
                <a:ea typeface="Public Sans"/>
                <a:cs typeface="Public Sans"/>
                <a:sym typeface="Public Sans"/>
              </a:rPr>
              <a:t>SDG Major</a:t>
            </a:r>
            <a:endParaRPr/>
          </a:p>
        </p:txBody>
      </p:sp>
      <p:sp>
        <p:nvSpPr>
          <p:cNvPr id="306" name="Google Shape;306;p25"/>
          <p:cNvSpPr txBox="1"/>
          <p:nvPr/>
        </p:nvSpPr>
        <p:spPr>
          <a:xfrm>
            <a:off x="11063315" y="2281729"/>
            <a:ext cx="2105348" cy="605008"/>
          </a:xfrm>
          <a:prstGeom prst="rect">
            <a:avLst/>
          </a:prstGeom>
          <a:noFill/>
          <a:ln>
            <a:noFill/>
          </a:ln>
        </p:spPr>
        <p:txBody>
          <a:bodyPr anchorCtr="0" anchor="t" bIns="0" lIns="0" spcFirstLastPara="1" rIns="0" wrap="square" tIns="0">
            <a:spAutoFit/>
          </a:bodyPr>
          <a:lstStyle/>
          <a:p>
            <a:pPr indent="0" lvl="0" marL="0" marR="0" rtl="0" algn="l">
              <a:lnSpc>
                <a:spcPct val="140040"/>
              </a:lnSpc>
              <a:spcBef>
                <a:spcPts val="0"/>
              </a:spcBef>
              <a:spcAft>
                <a:spcPts val="0"/>
              </a:spcAft>
              <a:buNone/>
            </a:pPr>
            <a:r>
              <a:rPr b="1" i="0" lang="en-US" sz="3434" u="none" cap="none" strike="noStrike">
                <a:solidFill>
                  <a:srgbClr val="2B2C30"/>
                </a:solidFill>
                <a:latin typeface="Public Sans"/>
                <a:ea typeface="Public Sans"/>
                <a:cs typeface="Public Sans"/>
                <a:sym typeface="Public Sans"/>
              </a:rPr>
              <a:t>Discipline</a:t>
            </a:r>
            <a:endParaRPr/>
          </a:p>
        </p:txBody>
      </p:sp>
      <p:sp>
        <p:nvSpPr>
          <p:cNvPr id="307" name="Google Shape;307;p25"/>
          <p:cNvSpPr txBox="1"/>
          <p:nvPr/>
        </p:nvSpPr>
        <p:spPr>
          <a:xfrm>
            <a:off x="14567066" y="2281729"/>
            <a:ext cx="3162111" cy="605008"/>
          </a:xfrm>
          <a:prstGeom prst="rect">
            <a:avLst/>
          </a:prstGeom>
          <a:noFill/>
          <a:ln>
            <a:noFill/>
          </a:ln>
        </p:spPr>
        <p:txBody>
          <a:bodyPr anchorCtr="0" anchor="t" bIns="0" lIns="0" spcFirstLastPara="1" rIns="0" wrap="square" tIns="0">
            <a:spAutoFit/>
          </a:bodyPr>
          <a:lstStyle/>
          <a:p>
            <a:pPr indent="0" lvl="0" marL="0" marR="0" rtl="0" algn="l">
              <a:lnSpc>
                <a:spcPct val="140040"/>
              </a:lnSpc>
              <a:spcBef>
                <a:spcPts val="0"/>
              </a:spcBef>
              <a:spcAft>
                <a:spcPts val="0"/>
              </a:spcAft>
              <a:buNone/>
            </a:pPr>
            <a:r>
              <a:rPr b="1" i="0" lang="en-US" sz="3434" u="none" cap="none" strike="noStrike">
                <a:solidFill>
                  <a:srgbClr val="2B2C30"/>
                </a:solidFill>
                <a:latin typeface="Public Sans"/>
                <a:ea typeface="Public Sans"/>
                <a:cs typeface="Public Sans"/>
                <a:sym typeface="Public Sans"/>
              </a:rPr>
              <a:t>General</a:t>
            </a:r>
            <a:endParaRPr/>
          </a:p>
        </p:txBody>
      </p:sp>
      <p:sp>
        <p:nvSpPr>
          <p:cNvPr id="308" name="Google Shape;308;p25"/>
          <p:cNvSpPr txBox="1"/>
          <p:nvPr/>
        </p:nvSpPr>
        <p:spPr>
          <a:xfrm>
            <a:off x="14587665" y="4479928"/>
            <a:ext cx="3151812" cy="422331"/>
          </a:xfrm>
          <a:prstGeom prst="rect">
            <a:avLst/>
          </a:prstGeom>
          <a:noFill/>
          <a:ln>
            <a:noFill/>
          </a:ln>
        </p:spPr>
        <p:txBody>
          <a:bodyPr anchorCtr="0" anchor="t" bIns="0" lIns="0" spcFirstLastPara="1" rIns="0" wrap="square" tIns="0">
            <a:spAutoFit/>
          </a:bodyPr>
          <a:lstStyle/>
          <a:p>
            <a:pPr indent="0" lvl="0" marL="0" marR="0" rtl="0" algn="l">
              <a:lnSpc>
                <a:spcPct val="91030"/>
              </a:lnSpc>
              <a:spcBef>
                <a:spcPts val="0"/>
              </a:spcBef>
              <a:spcAft>
                <a:spcPts val="0"/>
              </a:spcAft>
              <a:buNone/>
            </a:pPr>
            <a:r>
              <a:rPr b="0" i="1" lang="en-US" sz="3434" u="none" cap="none" strike="noStrike">
                <a:solidFill>
                  <a:srgbClr val="2B2C30"/>
                </a:solidFill>
                <a:latin typeface="Playfair Display"/>
                <a:ea typeface="Playfair Display"/>
                <a:cs typeface="Playfair Display"/>
                <a:sym typeface="Playfair Display"/>
              </a:rPr>
              <a:t>5 modules</a:t>
            </a:r>
            <a:endParaRPr/>
          </a:p>
        </p:txBody>
      </p:sp>
      <p:sp>
        <p:nvSpPr>
          <p:cNvPr id="309" name="Google Shape;309;p25"/>
          <p:cNvSpPr txBox="1"/>
          <p:nvPr/>
        </p:nvSpPr>
        <p:spPr>
          <a:xfrm>
            <a:off x="14577366" y="3809465"/>
            <a:ext cx="3162111" cy="605008"/>
          </a:xfrm>
          <a:prstGeom prst="rect">
            <a:avLst/>
          </a:prstGeom>
          <a:noFill/>
          <a:ln>
            <a:noFill/>
          </a:ln>
        </p:spPr>
        <p:txBody>
          <a:bodyPr anchorCtr="0" anchor="t" bIns="0" lIns="0" spcFirstLastPara="1" rIns="0" wrap="square" tIns="0">
            <a:spAutoFit/>
          </a:bodyPr>
          <a:lstStyle/>
          <a:p>
            <a:pPr indent="0" lvl="0" marL="0" marR="0" rtl="0" algn="l">
              <a:lnSpc>
                <a:spcPct val="140040"/>
              </a:lnSpc>
              <a:spcBef>
                <a:spcPts val="0"/>
              </a:spcBef>
              <a:spcAft>
                <a:spcPts val="0"/>
              </a:spcAft>
              <a:buNone/>
            </a:pPr>
            <a:r>
              <a:rPr b="1" i="0" lang="en-US" sz="3434" u="none" cap="none" strike="noStrike">
                <a:solidFill>
                  <a:srgbClr val="2B2C30"/>
                </a:solidFill>
                <a:latin typeface="Public Sans"/>
                <a:ea typeface="Public Sans"/>
                <a:cs typeface="Public Sans"/>
                <a:sym typeface="Public Sans"/>
              </a:rPr>
              <a:t>Capstone</a:t>
            </a:r>
            <a:endParaRPr/>
          </a:p>
        </p:txBody>
      </p:sp>
      <p:sp>
        <p:nvSpPr>
          <p:cNvPr id="310" name="Google Shape;310;p25"/>
          <p:cNvSpPr txBox="1"/>
          <p:nvPr/>
        </p:nvSpPr>
        <p:spPr>
          <a:xfrm>
            <a:off x="1006871" y="942975"/>
            <a:ext cx="8137129"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CREDIT STRUCTURE</a:t>
            </a:r>
            <a:endParaRPr/>
          </a:p>
        </p:txBody>
      </p:sp>
      <p:sp>
        <p:nvSpPr>
          <p:cNvPr id="311" name="Google Shape;311;p25"/>
          <p:cNvSpPr/>
          <p:nvPr/>
        </p:nvSpPr>
        <p:spPr>
          <a:xfrm>
            <a:off x="13347211" y="3919317"/>
            <a:ext cx="552729" cy="509202"/>
          </a:xfrm>
          <a:custGeom>
            <a:rect b="b" l="l" r="r" t="t"/>
            <a:pathLst>
              <a:path extrusionOk="0" h="509202" w="552729">
                <a:moveTo>
                  <a:pt x="0" y="0"/>
                </a:moveTo>
                <a:lnTo>
                  <a:pt x="552730" y="0"/>
                </a:lnTo>
                <a:lnTo>
                  <a:pt x="552730" y="509202"/>
                </a:lnTo>
                <a:lnTo>
                  <a:pt x="0" y="509202"/>
                </a:lnTo>
                <a:lnTo>
                  <a:pt x="0" y="0"/>
                </a:lnTo>
                <a:close/>
              </a:path>
            </a:pathLst>
          </a:custGeom>
          <a:blipFill rotWithShape="1">
            <a:blip r:embed="rId6">
              <a:alphaModFix/>
            </a:blip>
            <a:stretch>
              <a:fillRect b="0" l="0" r="0" t="0"/>
            </a:stretch>
          </a:blipFill>
          <a:ln>
            <a:noFill/>
          </a:ln>
        </p:spPr>
      </p:sp>
      <p:sp>
        <p:nvSpPr>
          <p:cNvPr id="312" name="Google Shape;312;p25"/>
          <p:cNvSpPr/>
          <p:nvPr/>
        </p:nvSpPr>
        <p:spPr>
          <a:xfrm>
            <a:off x="16274369" y="2377535"/>
            <a:ext cx="552729" cy="509202"/>
          </a:xfrm>
          <a:custGeom>
            <a:rect b="b" l="l" r="r" t="t"/>
            <a:pathLst>
              <a:path extrusionOk="0" h="509202" w="552729">
                <a:moveTo>
                  <a:pt x="0" y="0"/>
                </a:moveTo>
                <a:lnTo>
                  <a:pt x="552729" y="0"/>
                </a:lnTo>
                <a:lnTo>
                  <a:pt x="552729" y="509202"/>
                </a:lnTo>
                <a:lnTo>
                  <a:pt x="0" y="509202"/>
                </a:lnTo>
                <a:lnTo>
                  <a:pt x="0" y="0"/>
                </a:lnTo>
                <a:close/>
              </a:path>
            </a:pathLst>
          </a:custGeom>
          <a:blipFill rotWithShape="1">
            <a:blip r:embed="rId7">
              <a:alphaModFix/>
            </a:blip>
            <a:stretch>
              <a:fillRect b="0" l="0" r="0" t="0"/>
            </a:stretch>
          </a:blipFill>
          <a:ln>
            <a:noFill/>
          </a:ln>
        </p:spPr>
      </p:sp>
      <p:sp>
        <p:nvSpPr>
          <p:cNvPr id="313" name="Google Shape;313;p25"/>
          <p:cNvSpPr/>
          <p:nvPr/>
        </p:nvSpPr>
        <p:spPr>
          <a:xfrm>
            <a:off x="16656072" y="3919317"/>
            <a:ext cx="552729" cy="509202"/>
          </a:xfrm>
          <a:custGeom>
            <a:rect b="b" l="l" r="r" t="t"/>
            <a:pathLst>
              <a:path extrusionOk="0" h="509202" w="552729">
                <a:moveTo>
                  <a:pt x="0" y="0"/>
                </a:moveTo>
                <a:lnTo>
                  <a:pt x="552730" y="0"/>
                </a:lnTo>
                <a:lnTo>
                  <a:pt x="552730" y="509202"/>
                </a:lnTo>
                <a:lnTo>
                  <a:pt x="0" y="509202"/>
                </a:lnTo>
                <a:lnTo>
                  <a:pt x="0" y="0"/>
                </a:lnTo>
                <a:close/>
              </a:path>
            </a:pathLst>
          </a:custGeom>
          <a:blipFill rotWithShape="1">
            <a:blip r:embed="rId8">
              <a:alphaModFix/>
            </a:blip>
            <a:stretch>
              <a:fillRect b="0" l="0" r="0" t="0"/>
            </a:stretch>
          </a:blipFill>
          <a:ln>
            <a:noFill/>
          </a:ln>
        </p:spPr>
      </p:sp>
      <p:sp>
        <p:nvSpPr>
          <p:cNvPr id="314" name="Google Shape;314;p25"/>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315" name="Google Shape;315;p25"/>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9">
              <a:alphaModFix/>
            </a:blip>
            <a:stretch>
              <a:fillRect b="0" l="0" r="0" t="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319" name="Shape 319"/>
        <p:cNvGrpSpPr/>
        <p:nvPr/>
      </p:nvGrpSpPr>
      <p:grpSpPr>
        <a:xfrm>
          <a:off x="0" y="0"/>
          <a:ext cx="0" cy="0"/>
          <a:chOff x="0" y="0"/>
          <a:chExt cx="0" cy="0"/>
        </a:xfrm>
      </p:grpSpPr>
      <p:sp>
        <p:nvSpPr>
          <p:cNvPr id="320" name="Google Shape;320;p26"/>
          <p:cNvSpPr txBox="1"/>
          <p:nvPr/>
        </p:nvSpPr>
        <p:spPr>
          <a:xfrm>
            <a:off x="1006871" y="942975"/>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CURRICULUM</a:t>
            </a:r>
            <a:endParaRPr/>
          </a:p>
        </p:txBody>
      </p:sp>
      <p:cxnSp>
        <p:nvCxnSpPr>
          <p:cNvPr id="321" name="Google Shape;321;p26"/>
          <p:cNvCxnSpPr/>
          <p:nvPr/>
        </p:nvCxnSpPr>
        <p:spPr>
          <a:xfrm flipH="1" rot="10800000">
            <a:off x="-7086597" y="1760761"/>
            <a:ext cx="16230594" cy="38509"/>
          </a:xfrm>
          <a:prstGeom prst="straightConnector1">
            <a:avLst/>
          </a:prstGeom>
          <a:noFill/>
          <a:ln cap="flat" cmpd="sng" w="9525">
            <a:solidFill>
              <a:srgbClr val="2B2C30"/>
            </a:solidFill>
            <a:prstDash val="solid"/>
            <a:round/>
            <a:headEnd len="sm" w="sm" type="none"/>
            <a:tailEnd len="sm" w="sm" type="none"/>
          </a:ln>
        </p:spPr>
      </p:cxnSp>
      <p:sp>
        <p:nvSpPr>
          <p:cNvPr id="322" name="Google Shape;322;p26"/>
          <p:cNvSpPr txBox="1"/>
          <p:nvPr/>
        </p:nvSpPr>
        <p:spPr>
          <a:xfrm>
            <a:off x="7620000" y="4149648"/>
            <a:ext cx="3086100" cy="1423033"/>
          </a:xfrm>
          <a:prstGeom prst="rect">
            <a:avLst/>
          </a:prstGeom>
          <a:noFill/>
          <a:ln>
            <a:noFill/>
          </a:ln>
        </p:spPr>
        <p:txBody>
          <a:bodyPr anchorCtr="0" anchor="t" bIns="0" lIns="0" spcFirstLastPara="1" rIns="0" wrap="square" tIns="0">
            <a:spAutoFit/>
          </a:bodyPr>
          <a:lstStyle/>
          <a:p>
            <a:pPr indent="-194313" lvl="1" marL="388628" marR="0" rtl="0" algn="l">
              <a:lnSpc>
                <a:spcPct val="160000"/>
              </a:lnSpc>
              <a:spcBef>
                <a:spcPts val="0"/>
              </a:spcBef>
              <a:spcAft>
                <a:spcPts val="0"/>
              </a:spcAft>
              <a:buClr>
                <a:srgbClr val="2B2C30"/>
              </a:buClr>
              <a:buSzPts val="1800"/>
              <a:buFont typeface="Arial"/>
              <a:buChar char="•"/>
            </a:pPr>
            <a:r>
              <a:rPr b="0" i="0" lang="en-US" sz="1800" u="none" cap="none" strike="noStrike">
                <a:solidFill>
                  <a:srgbClr val="2B2C30"/>
                </a:solidFill>
                <a:latin typeface="Public Sans"/>
                <a:ea typeface="Public Sans"/>
                <a:cs typeface="Public Sans"/>
                <a:sym typeface="Public Sans"/>
              </a:rPr>
              <a:t>Deepen disciplinary expertise</a:t>
            </a:r>
            <a:endParaRPr/>
          </a:p>
          <a:p>
            <a:pPr indent="-194313" lvl="1" marL="388628" marR="0" rtl="0" algn="l">
              <a:lnSpc>
                <a:spcPct val="160000"/>
              </a:lnSpc>
              <a:spcBef>
                <a:spcPts val="0"/>
              </a:spcBef>
              <a:spcAft>
                <a:spcPts val="0"/>
              </a:spcAft>
              <a:buClr>
                <a:srgbClr val="2B2C30"/>
              </a:buClr>
              <a:buSzPts val="1800"/>
              <a:buFont typeface="Arial"/>
              <a:buChar char="•"/>
            </a:pPr>
            <a:r>
              <a:rPr b="0" i="0" lang="en-US" sz="1800" u="none" cap="none" strike="noStrike">
                <a:solidFill>
                  <a:srgbClr val="2B2C30"/>
                </a:solidFill>
                <a:latin typeface="Public Sans"/>
                <a:ea typeface="Public Sans"/>
                <a:cs typeface="Public Sans"/>
                <a:sym typeface="Public Sans"/>
              </a:rPr>
              <a:t>SDG topics become project-based.</a:t>
            </a:r>
            <a:endParaRPr/>
          </a:p>
        </p:txBody>
      </p:sp>
      <p:sp>
        <p:nvSpPr>
          <p:cNvPr id="323" name="Google Shape;323;p26"/>
          <p:cNvSpPr txBox="1"/>
          <p:nvPr/>
        </p:nvSpPr>
        <p:spPr>
          <a:xfrm>
            <a:off x="7620000" y="3216198"/>
            <a:ext cx="2785647" cy="4286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1" lang="en-US" sz="2900" u="none" cap="none" strike="noStrike">
                <a:solidFill>
                  <a:srgbClr val="2B2C30"/>
                </a:solidFill>
                <a:latin typeface="Playfair Display"/>
                <a:ea typeface="Playfair Display"/>
                <a:cs typeface="Playfair Display"/>
                <a:sym typeface="Playfair Display"/>
              </a:rPr>
              <a:t>Advancement</a:t>
            </a:r>
            <a:endParaRPr/>
          </a:p>
        </p:txBody>
      </p:sp>
      <p:sp>
        <p:nvSpPr>
          <p:cNvPr id="324" name="Google Shape;324;p26"/>
          <p:cNvSpPr txBox="1"/>
          <p:nvPr/>
        </p:nvSpPr>
        <p:spPr>
          <a:xfrm>
            <a:off x="7620000" y="3635298"/>
            <a:ext cx="2785647" cy="42862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799" u="none" cap="none" strike="noStrike">
                <a:solidFill>
                  <a:srgbClr val="2B2C30"/>
                </a:solidFill>
                <a:latin typeface="Public Sans"/>
                <a:ea typeface="Public Sans"/>
                <a:cs typeface="Public Sans"/>
                <a:sym typeface="Public Sans"/>
              </a:rPr>
              <a:t>Year 3</a:t>
            </a:r>
            <a:endParaRPr/>
          </a:p>
        </p:txBody>
      </p:sp>
      <p:sp>
        <p:nvSpPr>
          <p:cNvPr id="325" name="Google Shape;325;p26"/>
          <p:cNvSpPr txBox="1"/>
          <p:nvPr/>
        </p:nvSpPr>
        <p:spPr>
          <a:xfrm>
            <a:off x="1006871" y="4149648"/>
            <a:ext cx="3086100" cy="1784983"/>
          </a:xfrm>
          <a:prstGeom prst="rect">
            <a:avLst/>
          </a:prstGeom>
          <a:noFill/>
          <a:ln>
            <a:noFill/>
          </a:ln>
        </p:spPr>
        <p:txBody>
          <a:bodyPr anchorCtr="0" anchor="t" bIns="0" lIns="0" spcFirstLastPara="1" rIns="0" wrap="square" tIns="0">
            <a:spAutoFit/>
          </a:bodyPr>
          <a:lstStyle/>
          <a:p>
            <a:pPr indent="-194313" lvl="1" marL="388628" marR="0" rtl="0" algn="l">
              <a:lnSpc>
                <a:spcPct val="160000"/>
              </a:lnSpc>
              <a:spcBef>
                <a:spcPts val="0"/>
              </a:spcBef>
              <a:spcAft>
                <a:spcPts val="0"/>
              </a:spcAft>
              <a:buClr>
                <a:srgbClr val="2B2C30"/>
              </a:buClr>
              <a:buSzPts val="1800"/>
              <a:buFont typeface="Arial"/>
              <a:buChar char="•"/>
            </a:pPr>
            <a:r>
              <a:rPr b="0" i="0" lang="en-US" sz="1800" u="none" cap="none" strike="noStrike">
                <a:solidFill>
                  <a:srgbClr val="2B2C30"/>
                </a:solidFill>
                <a:latin typeface="Public Sans"/>
                <a:ea typeface="Public Sans"/>
                <a:cs typeface="Public Sans"/>
                <a:sym typeface="Public Sans"/>
              </a:rPr>
              <a:t>Establish foundational knowledge </a:t>
            </a:r>
            <a:endParaRPr/>
          </a:p>
          <a:p>
            <a:pPr indent="-194313" lvl="1" marL="388628" marR="0" rtl="0" algn="l">
              <a:lnSpc>
                <a:spcPct val="160000"/>
              </a:lnSpc>
              <a:spcBef>
                <a:spcPts val="0"/>
              </a:spcBef>
              <a:spcAft>
                <a:spcPts val="0"/>
              </a:spcAft>
              <a:buClr>
                <a:srgbClr val="2B2C30"/>
              </a:buClr>
              <a:buSzPts val="1800"/>
              <a:buFont typeface="Arial"/>
              <a:buChar char="•"/>
            </a:pPr>
            <a:r>
              <a:rPr b="0" i="0" lang="en-US" sz="1800" u="none" cap="none" strike="noStrike">
                <a:solidFill>
                  <a:srgbClr val="2B2C30"/>
                </a:solidFill>
                <a:latin typeface="Public Sans"/>
                <a:ea typeface="Public Sans"/>
                <a:cs typeface="Public Sans"/>
                <a:sym typeface="Public Sans"/>
              </a:rPr>
              <a:t>Introduce interdisciplinary and SDG concepts</a:t>
            </a:r>
            <a:endParaRPr/>
          </a:p>
        </p:txBody>
      </p:sp>
      <p:sp>
        <p:nvSpPr>
          <p:cNvPr id="326" name="Google Shape;326;p26"/>
          <p:cNvSpPr txBox="1"/>
          <p:nvPr/>
        </p:nvSpPr>
        <p:spPr>
          <a:xfrm>
            <a:off x="1066800" y="3216198"/>
            <a:ext cx="2785647" cy="4286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1" lang="en-US" sz="2900" u="none" cap="none" strike="noStrike">
                <a:solidFill>
                  <a:srgbClr val="2B2C30"/>
                </a:solidFill>
                <a:latin typeface="Playfair Display"/>
                <a:ea typeface="Playfair Display"/>
                <a:cs typeface="Playfair Display"/>
                <a:sym typeface="Playfair Display"/>
              </a:rPr>
              <a:t>Foundation</a:t>
            </a:r>
            <a:endParaRPr/>
          </a:p>
        </p:txBody>
      </p:sp>
      <p:sp>
        <p:nvSpPr>
          <p:cNvPr id="327" name="Google Shape;327;p26"/>
          <p:cNvSpPr txBox="1"/>
          <p:nvPr/>
        </p:nvSpPr>
        <p:spPr>
          <a:xfrm>
            <a:off x="1066800" y="3635298"/>
            <a:ext cx="2785647" cy="42862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799" u="none" cap="none" strike="noStrike">
                <a:solidFill>
                  <a:srgbClr val="2B2C30"/>
                </a:solidFill>
                <a:latin typeface="Public Sans"/>
                <a:ea typeface="Public Sans"/>
                <a:cs typeface="Public Sans"/>
                <a:sym typeface="Public Sans"/>
              </a:rPr>
              <a:t>Year 1</a:t>
            </a:r>
            <a:endParaRPr/>
          </a:p>
        </p:txBody>
      </p:sp>
      <p:sp>
        <p:nvSpPr>
          <p:cNvPr id="328" name="Google Shape;328;p26"/>
          <p:cNvSpPr txBox="1"/>
          <p:nvPr/>
        </p:nvSpPr>
        <p:spPr>
          <a:xfrm>
            <a:off x="4343400" y="4149648"/>
            <a:ext cx="3086100" cy="2508883"/>
          </a:xfrm>
          <a:prstGeom prst="rect">
            <a:avLst/>
          </a:prstGeom>
          <a:noFill/>
          <a:ln>
            <a:noFill/>
          </a:ln>
        </p:spPr>
        <p:txBody>
          <a:bodyPr anchorCtr="0" anchor="t" bIns="0" lIns="0" spcFirstLastPara="1" rIns="0" wrap="square" tIns="0">
            <a:spAutoFit/>
          </a:bodyPr>
          <a:lstStyle/>
          <a:p>
            <a:pPr indent="-194313" lvl="1" marL="388628" marR="0" rtl="0" algn="l">
              <a:lnSpc>
                <a:spcPct val="160000"/>
              </a:lnSpc>
              <a:spcBef>
                <a:spcPts val="0"/>
              </a:spcBef>
              <a:spcAft>
                <a:spcPts val="0"/>
              </a:spcAft>
              <a:buClr>
                <a:srgbClr val="2B2C30"/>
              </a:buClr>
              <a:buSzPts val="1800"/>
              <a:buFont typeface="Arial"/>
              <a:buChar char="•"/>
            </a:pPr>
            <a:r>
              <a:rPr b="0" i="0" lang="en-US" sz="1800" u="none" cap="none" strike="noStrike">
                <a:solidFill>
                  <a:srgbClr val="2B2C30"/>
                </a:solidFill>
                <a:latin typeface="Public Sans"/>
                <a:ea typeface="Public Sans"/>
                <a:cs typeface="Public Sans"/>
                <a:sym typeface="Public Sans"/>
              </a:rPr>
              <a:t>Build intermediate understanding in both majors</a:t>
            </a:r>
            <a:endParaRPr/>
          </a:p>
          <a:p>
            <a:pPr indent="-194313" lvl="1" marL="388628" marR="0" rtl="0" algn="l">
              <a:lnSpc>
                <a:spcPct val="160000"/>
              </a:lnSpc>
              <a:spcBef>
                <a:spcPts val="0"/>
              </a:spcBef>
              <a:spcAft>
                <a:spcPts val="0"/>
              </a:spcAft>
              <a:buClr>
                <a:srgbClr val="2B2C30"/>
              </a:buClr>
              <a:buSzPts val="1800"/>
              <a:buFont typeface="Arial"/>
              <a:buChar char="•"/>
            </a:pPr>
            <a:r>
              <a:rPr b="0" i="0" lang="en-US" sz="1800" u="none" cap="none" strike="noStrike">
                <a:solidFill>
                  <a:srgbClr val="2B2C30"/>
                </a:solidFill>
                <a:latin typeface="Public Sans"/>
                <a:ea typeface="Public Sans"/>
                <a:cs typeface="Public Sans"/>
                <a:sym typeface="Public Sans"/>
              </a:rPr>
              <a:t>Focus on core disciplinary skills and SDG-specific foundational knowledge.</a:t>
            </a:r>
            <a:endParaRPr/>
          </a:p>
        </p:txBody>
      </p:sp>
      <p:sp>
        <p:nvSpPr>
          <p:cNvPr id="329" name="Google Shape;329;p26"/>
          <p:cNvSpPr txBox="1"/>
          <p:nvPr/>
        </p:nvSpPr>
        <p:spPr>
          <a:xfrm>
            <a:off x="4343400" y="3216198"/>
            <a:ext cx="3086100" cy="4286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1" lang="en-US" sz="2900" u="none" cap="none" strike="noStrike">
                <a:solidFill>
                  <a:srgbClr val="2B2C30"/>
                </a:solidFill>
                <a:latin typeface="Playfair Display"/>
                <a:ea typeface="Playfair Display"/>
                <a:cs typeface="Playfair Display"/>
                <a:sym typeface="Playfair Display"/>
              </a:rPr>
              <a:t>SDG Development</a:t>
            </a:r>
            <a:endParaRPr/>
          </a:p>
        </p:txBody>
      </p:sp>
      <p:sp>
        <p:nvSpPr>
          <p:cNvPr id="330" name="Google Shape;330;p26"/>
          <p:cNvSpPr txBox="1"/>
          <p:nvPr/>
        </p:nvSpPr>
        <p:spPr>
          <a:xfrm>
            <a:off x="4343400" y="3635298"/>
            <a:ext cx="2785647" cy="42862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799" u="none" cap="none" strike="noStrike">
                <a:solidFill>
                  <a:srgbClr val="2B2C30"/>
                </a:solidFill>
                <a:latin typeface="Public Sans"/>
                <a:ea typeface="Public Sans"/>
                <a:cs typeface="Public Sans"/>
                <a:sym typeface="Public Sans"/>
              </a:rPr>
              <a:t>Year 2</a:t>
            </a:r>
            <a:endParaRPr/>
          </a:p>
        </p:txBody>
      </p:sp>
      <p:sp>
        <p:nvSpPr>
          <p:cNvPr id="331" name="Google Shape;331;p26"/>
          <p:cNvSpPr txBox="1"/>
          <p:nvPr/>
        </p:nvSpPr>
        <p:spPr>
          <a:xfrm>
            <a:off x="10896600" y="4149648"/>
            <a:ext cx="3086100" cy="1061083"/>
          </a:xfrm>
          <a:prstGeom prst="rect">
            <a:avLst/>
          </a:prstGeom>
          <a:noFill/>
          <a:ln>
            <a:noFill/>
          </a:ln>
        </p:spPr>
        <p:txBody>
          <a:bodyPr anchorCtr="0" anchor="t" bIns="0" lIns="0" spcFirstLastPara="1" rIns="0" wrap="square" tIns="0">
            <a:spAutoFit/>
          </a:bodyPr>
          <a:lstStyle/>
          <a:p>
            <a:pPr indent="-194313" lvl="1" marL="388628" marR="0" rtl="0" algn="l">
              <a:lnSpc>
                <a:spcPct val="160000"/>
              </a:lnSpc>
              <a:spcBef>
                <a:spcPts val="0"/>
              </a:spcBef>
              <a:spcAft>
                <a:spcPts val="0"/>
              </a:spcAft>
              <a:buClr>
                <a:srgbClr val="2B2C30"/>
              </a:buClr>
              <a:buSzPts val="1800"/>
              <a:buFont typeface="Arial"/>
              <a:buChar char="•"/>
            </a:pPr>
            <a:r>
              <a:rPr b="0" i="0" lang="en-US" sz="1800" u="none" cap="none" strike="noStrike">
                <a:solidFill>
                  <a:srgbClr val="2B2C30"/>
                </a:solidFill>
                <a:latin typeface="Public Sans"/>
                <a:ea typeface="Public Sans"/>
                <a:cs typeface="Public Sans"/>
                <a:sym typeface="Public Sans"/>
              </a:rPr>
              <a:t>Engage in SDG-focused collaborative projects and specialized electives  </a:t>
            </a:r>
            <a:endParaRPr/>
          </a:p>
        </p:txBody>
      </p:sp>
      <p:sp>
        <p:nvSpPr>
          <p:cNvPr id="332" name="Google Shape;332;p26"/>
          <p:cNvSpPr txBox="1"/>
          <p:nvPr/>
        </p:nvSpPr>
        <p:spPr>
          <a:xfrm>
            <a:off x="10896600" y="3216198"/>
            <a:ext cx="2785647" cy="4286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1" lang="en-US" sz="2900" u="none" cap="none" strike="noStrike">
                <a:solidFill>
                  <a:srgbClr val="2B2C30"/>
                </a:solidFill>
                <a:latin typeface="Playfair Display"/>
                <a:ea typeface="Playfair Display"/>
                <a:cs typeface="Playfair Display"/>
                <a:sym typeface="Playfair Display"/>
              </a:rPr>
              <a:t>Specialization</a:t>
            </a:r>
            <a:endParaRPr/>
          </a:p>
        </p:txBody>
      </p:sp>
      <p:sp>
        <p:nvSpPr>
          <p:cNvPr id="333" name="Google Shape;333;p26"/>
          <p:cNvSpPr txBox="1"/>
          <p:nvPr/>
        </p:nvSpPr>
        <p:spPr>
          <a:xfrm>
            <a:off x="10896600" y="3635298"/>
            <a:ext cx="2785647" cy="42862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799" u="none" cap="none" strike="noStrike">
                <a:solidFill>
                  <a:srgbClr val="2B2C30"/>
                </a:solidFill>
                <a:latin typeface="Public Sans"/>
                <a:ea typeface="Public Sans"/>
                <a:cs typeface="Public Sans"/>
                <a:sym typeface="Public Sans"/>
              </a:rPr>
              <a:t>Year 4</a:t>
            </a:r>
            <a:endParaRPr/>
          </a:p>
        </p:txBody>
      </p:sp>
      <p:sp>
        <p:nvSpPr>
          <p:cNvPr id="334" name="Google Shape;334;p26"/>
          <p:cNvSpPr txBox="1"/>
          <p:nvPr/>
        </p:nvSpPr>
        <p:spPr>
          <a:xfrm>
            <a:off x="14173200" y="4149648"/>
            <a:ext cx="3086100" cy="2870833"/>
          </a:xfrm>
          <a:prstGeom prst="rect">
            <a:avLst/>
          </a:prstGeom>
          <a:noFill/>
          <a:ln>
            <a:noFill/>
          </a:ln>
        </p:spPr>
        <p:txBody>
          <a:bodyPr anchorCtr="0" anchor="t" bIns="0" lIns="0" spcFirstLastPara="1" rIns="0" wrap="square" tIns="0">
            <a:spAutoFit/>
          </a:bodyPr>
          <a:lstStyle/>
          <a:p>
            <a:pPr indent="-194313" lvl="1" marL="388628" marR="0" rtl="0" algn="l">
              <a:lnSpc>
                <a:spcPct val="160000"/>
              </a:lnSpc>
              <a:spcBef>
                <a:spcPts val="0"/>
              </a:spcBef>
              <a:spcAft>
                <a:spcPts val="0"/>
              </a:spcAft>
              <a:buClr>
                <a:srgbClr val="2B2C30"/>
              </a:buClr>
              <a:buSzPts val="1800"/>
              <a:buFont typeface="Arial"/>
              <a:buChar char="•"/>
            </a:pPr>
            <a:r>
              <a:rPr b="0" i="0" lang="en-US" sz="1800" u="none" cap="none" strike="noStrike">
                <a:solidFill>
                  <a:srgbClr val="2B2C30"/>
                </a:solidFill>
                <a:latin typeface="Public Sans"/>
                <a:ea typeface="Public Sans"/>
                <a:cs typeface="Public Sans"/>
                <a:sym typeface="Public Sans"/>
              </a:rPr>
              <a:t>Consolidate learning in a capstone project</a:t>
            </a:r>
            <a:endParaRPr/>
          </a:p>
          <a:p>
            <a:pPr indent="-194313" lvl="1" marL="388628" marR="0" rtl="0" algn="l">
              <a:lnSpc>
                <a:spcPct val="160000"/>
              </a:lnSpc>
              <a:spcBef>
                <a:spcPts val="0"/>
              </a:spcBef>
              <a:spcAft>
                <a:spcPts val="0"/>
              </a:spcAft>
              <a:buClr>
                <a:srgbClr val="2B2C30"/>
              </a:buClr>
              <a:buSzPts val="1800"/>
              <a:buFont typeface="Arial"/>
              <a:buChar char="•"/>
            </a:pPr>
            <a:r>
              <a:rPr b="0" i="0" lang="en-US" sz="1800" u="none" cap="none" strike="noStrike">
                <a:solidFill>
                  <a:srgbClr val="2B2C30"/>
                </a:solidFill>
                <a:latin typeface="Public Sans"/>
                <a:ea typeface="Public Sans"/>
                <a:cs typeface="Public Sans"/>
                <a:sym typeface="Public Sans"/>
              </a:rPr>
              <a:t>Integrate insights from both majors into a comprehensive, multidisciplinary research or applied project.</a:t>
            </a:r>
            <a:endParaRPr/>
          </a:p>
        </p:txBody>
      </p:sp>
      <p:sp>
        <p:nvSpPr>
          <p:cNvPr id="335" name="Google Shape;335;p26"/>
          <p:cNvSpPr txBox="1"/>
          <p:nvPr/>
        </p:nvSpPr>
        <p:spPr>
          <a:xfrm>
            <a:off x="14173200" y="3216198"/>
            <a:ext cx="2785647" cy="4286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1" lang="en-US" sz="2900" u="none" cap="none" strike="noStrike">
                <a:solidFill>
                  <a:srgbClr val="2B2C30"/>
                </a:solidFill>
                <a:latin typeface="Playfair Display"/>
                <a:ea typeface="Playfair Display"/>
                <a:cs typeface="Playfair Display"/>
                <a:sym typeface="Playfair Display"/>
              </a:rPr>
              <a:t>Integration</a:t>
            </a:r>
            <a:endParaRPr/>
          </a:p>
        </p:txBody>
      </p:sp>
      <p:sp>
        <p:nvSpPr>
          <p:cNvPr id="336" name="Google Shape;336;p26"/>
          <p:cNvSpPr txBox="1"/>
          <p:nvPr/>
        </p:nvSpPr>
        <p:spPr>
          <a:xfrm>
            <a:off x="14173200" y="3635298"/>
            <a:ext cx="2785647" cy="42862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799" u="none" cap="none" strike="noStrike">
                <a:solidFill>
                  <a:srgbClr val="2B2C30"/>
                </a:solidFill>
                <a:latin typeface="Public Sans"/>
                <a:ea typeface="Public Sans"/>
                <a:cs typeface="Public Sans"/>
                <a:sym typeface="Public Sans"/>
              </a:rPr>
              <a:t>Year 5</a:t>
            </a:r>
            <a:endParaRPr/>
          </a:p>
        </p:txBody>
      </p:sp>
      <p:grpSp>
        <p:nvGrpSpPr>
          <p:cNvPr id="337" name="Google Shape;337;p26"/>
          <p:cNvGrpSpPr/>
          <p:nvPr/>
        </p:nvGrpSpPr>
        <p:grpSpPr>
          <a:xfrm>
            <a:off x="4343400" y="2756663"/>
            <a:ext cx="138677" cy="138677"/>
            <a:chOff x="0" y="0"/>
            <a:chExt cx="812800" cy="812800"/>
          </a:xfrm>
        </p:grpSpPr>
        <p:sp>
          <p:nvSpPr>
            <p:cNvPr id="338" name="Google Shape;338;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1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0" name="Google Shape;340;p26"/>
          <p:cNvGrpSpPr/>
          <p:nvPr/>
        </p:nvGrpSpPr>
        <p:grpSpPr>
          <a:xfrm>
            <a:off x="1028700" y="2756663"/>
            <a:ext cx="138677" cy="138677"/>
            <a:chOff x="0" y="0"/>
            <a:chExt cx="812800" cy="812800"/>
          </a:xfrm>
        </p:grpSpPr>
        <p:sp>
          <p:nvSpPr>
            <p:cNvPr id="341" name="Google Shape;341;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1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3" name="Google Shape;343;p26"/>
          <p:cNvGrpSpPr/>
          <p:nvPr/>
        </p:nvGrpSpPr>
        <p:grpSpPr>
          <a:xfrm>
            <a:off x="7620000" y="2756663"/>
            <a:ext cx="138677" cy="138677"/>
            <a:chOff x="0" y="0"/>
            <a:chExt cx="812800" cy="812800"/>
          </a:xfrm>
        </p:grpSpPr>
        <p:sp>
          <p:nvSpPr>
            <p:cNvPr id="344" name="Google Shape;344;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1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6" name="Google Shape;346;p26"/>
          <p:cNvGrpSpPr/>
          <p:nvPr/>
        </p:nvGrpSpPr>
        <p:grpSpPr>
          <a:xfrm>
            <a:off x="10896600" y="2756663"/>
            <a:ext cx="138677" cy="138677"/>
            <a:chOff x="0" y="0"/>
            <a:chExt cx="812800" cy="812800"/>
          </a:xfrm>
        </p:grpSpPr>
        <p:sp>
          <p:nvSpPr>
            <p:cNvPr id="347" name="Google Shape;347;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1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9" name="Google Shape;349;p26"/>
          <p:cNvGrpSpPr/>
          <p:nvPr/>
        </p:nvGrpSpPr>
        <p:grpSpPr>
          <a:xfrm>
            <a:off x="14173200" y="2756663"/>
            <a:ext cx="138677" cy="138677"/>
            <a:chOff x="0" y="0"/>
            <a:chExt cx="812800" cy="812800"/>
          </a:xfrm>
        </p:grpSpPr>
        <p:sp>
          <p:nvSpPr>
            <p:cNvPr id="350" name="Google Shape;350;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11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52" name="Google Shape;352;p26"/>
          <p:cNvCxnSpPr/>
          <p:nvPr/>
        </p:nvCxnSpPr>
        <p:spPr>
          <a:xfrm>
            <a:off x="1127760" y="2821239"/>
            <a:ext cx="17396401" cy="0"/>
          </a:xfrm>
          <a:prstGeom prst="straightConnector1">
            <a:avLst/>
          </a:prstGeom>
          <a:noFill/>
          <a:ln cap="flat" cmpd="sng" w="9525">
            <a:solidFill>
              <a:srgbClr val="2B2C30"/>
            </a:solidFill>
            <a:prstDash val="solid"/>
            <a:round/>
            <a:headEnd len="sm" w="sm" type="none"/>
            <a:tailEnd len="sm" w="sm" type="none"/>
          </a:ln>
        </p:spPr>
      </p:cxnSp>
      <p:sp>
        <p:nvSpPr>
          <p:cNvPr id="353" name="Google Shape;353;p26"/>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354" name="Google Shape;354;p26"/>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358" name="Shape 358"/>
        <p:cNvGrpSpPr/>
        <p:nvPr/>
      </p:nvGrpSpPr>
      <p:grpSpPr>
        <a:xfrm>
          <a:off x="0" y="0"/>
          <a:ext cx="0" cy="0"/>
          <a:chOff x="0" y="0"/>
          <a:chExt cx="0" cy="0"/>
        </a:xfrm>
      </p:grpSpPr>
      <p:cxnSp>
        <p:nvCxnSpPr>
          <p:cNvPr id="359" name="Google Shape;359;p27"/>
          <p:cNvCxnSpPr/>
          <p:nvPr/>
        </p:nvCxnSpPr>
        <p:spPr>
          <a:xfrm flipH="1" rot="10800000">
            <a:off x="-7086597" y="1760761"/>
            <a:ext cx="16230594" cy="38509"/>
          </a:xfrm>
          <a:prstGeom prst="straightConnector1">
            <a:avLst/>
          </a:prstGeom>
          <a:noFill/>
          <a:ln cap="flat" cmpd="sng" w="9525">
            <a:solidFill>
              <a:srgbClr val="2B2C30"/>
            </a:solidFill>
            <a:prstDash val="solid"/>
            <a:round/>
            <a:headEnd len="sm" w="sm" type="none"/>
            <a:tailEnd len="sm" w="sm" type="none"/>
          </a:ln>
        </p:spPr>
      </p:cxnSp>
      <p:graphicFrame>
        <p:nvGraphicFramePr>
          <p:cNvPr id="360" name="Google Shape;360;p27"/>
          <p:cNvGraphicFramePr/>
          <p:nvPr/>
        </p:nvGraphicFramePr>
        <p:xfrm>
          <a:off x="1006871" y="2164692"/>
          <a:ext cx="3000000" cy="3000000"/>
        </p:xfrm>
        <a:graphic>
          <a:graphicData uri="http://schemas.openxmlformats.org/drawingml/2006/table">
            <a:tbl>
              <a:tblPr>
                <a:noFill/>
                <a:tableStyleId>{49A85F1E-8D6B-4197-98CD-7FA329D18A2C}</a:tableStyleId>
              </a:tblPr>
              <a:tblGrid>
                <a:gridCol w="2322425"/>
                <a:gridCol w="2288650"/>
                <a:gridCol w="2049600"/>
                <a:gridCol w="3536850"/>
                <a:gridCol w="4473675"/>
              </a:tblGrid>
              <a:tr h="877450">
                <a:tc>
                  <a:txBody>
                    <a:bodyPr/>
                    <a:lstStyle/>
                    <a:p>
                      <a:pPr indent="0" lvl="0" marL="0" marR="0" rtl="0" algn="ctr">
                        <a:lnSpc>
                          <a:spcPct val="140025"/>
                        </a:lnSpc>
                        <a:spcBef>
                          <a:spcPts val="0"/>
                        </a:spcBef>
                        <a:spcAft>
                          <a:spcPts val="0"/>
                        </a:spcAft>
                        <a:buNone/>
                      </a:pPr>
                      <a:r>
                        <a:rPr b="1" lang="en-US" sz="1549" u="none" cap="none" strike="noStrike">
                          <a:solidFill>
                            <a:srgbClr val="000000"/>
                          </a:solidFill>
                          <a:latin typeface="Public Sans"/>
                          <a:ea typeface="Public Sans"/>
                          <a:cs typeface="Public Sans"/>
                          <a:sym typeface="Public Sans"/>
                        </a:rPr>
                        <a:t>Period</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b="1" lang="en-US" sz="1549" u="none" cap="none" strike="noStrike">
                          <a:solidFill>
                            <a:srgbClr val="000000"/>
                          </a:solidFill>
                          <a:latin typeface="Public Sans"/>
                          <a:ea typeface="Public Sans"/>
                          <a:cs typeface="Public Sans"/>
                          <a:sym typeface="Public Sans"/>
                        </a:rPr>
                        <a:t>Region</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b="1" lang="en-US" sz="1549" u="none" cap="none" strike="noStrike">
                          <a:solidFill>
                            <a:srgbClr val="000000"/>
                          </a:solidFill>
                          <a:latin typeface="Public Sans"/>
                          <a:ea typeface="Public Sans"/>
                          <a:cs typeface="Public Sans"/>
                          <a:sym typeface="Public Sans"/>
                        </a:rPr>
                        <a:t>Countries</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b="1" lang="en-US" sz="1549" u="none" cap="none" strike="noStrike">
                          <a:solidFill>
                            <a:srgbClr val="000000"/>
                          </a:solidFill>
                          <a:latin typeface="Public Sans"/>
                          <a:ea typeface="Public Sans"/>
                          <a:cs typeface="Public Sans"/>
                          <a:sym typeface="Public Sans"/>
                        </a:rPr>
                        <a:t>SDGs Focused</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b="1" lang="en-US" sz="1549" u="none" cap="none" strike="noStrike">
                          <a:solidFill>
                            <a:srgbClr val="000000"/>
                          </a:solidFill>
                          <a:latin typeface="Public Sans"/>
                          <a:ea typeface="Public Sans"/>
                          <a:cs typeface="Public Sans"/>
                          <a:sym typeface="Public Sans"/>
                        </a:rPr>
                        <a:t>Activities</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028450">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Sept – Oct</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Northern Europe</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Norway, Denmark</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SDG 7 (Clean Energy), </a:t>
                      </a:r>
                      <a:endParaRPr sz="1100" u="none" cap="none" strike="noStrike"/>
                    </a:p>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SDG 13 (Climate Action)</a:t>
                      </a:r>
                      <a:endParaRPr/>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Visit renewable energy sites; climate change workshops</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028450">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Nov – Dec</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West Africa</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Morocco, Senegal</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SDG 6 (Clean Water)</a:t>
                      </a:r>
                      <a:endParaRPr sz="1100" u="none" cap="none" strike="noStrike"/>
                    </a:p>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SDG 1 (No Poverty)</a:t>
                      </a:r>
                      <a:endParaRPr/>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Field visits to water management projects, poverty alleviation initiatives</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028450">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Jan – Feb</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Southeast Asia</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Thailand, Vietnam</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SDG 3 (Good Health)</a:t>
                      </a:r>
                      <a:endParaRPr sz="1100" u="none" cap="none" strike="noStrike"/>
                    </a:p>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SDG 2 (Zero Hunger)</a:t>
                      </a:r>
                      <a:endParaRPr/>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Public health research, sustainable agriculture fieldwork</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028450">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March – April</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South America</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Brazil, Colombia</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SDG 15 (Life on Land)</a:t>
                      </a:r>
                      <a:endParaRPr sz="1100" u="none" cap="none" strike="noStrike"/>
                    </a:p>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SDG 12 (Sustainable Cities)</a:t>
                      </a:r>
                      <a:endParaRPr/>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Conservation projects, urban sustainability and waste management initiatives</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028450">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May</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Caribbean and Mexico</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Barbados, Mexico</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SDG 14 (Life Below Water)</a:t>
                      </a:r>
                      <a:endParaRPr sz="1100" u="none" cap="none" strike="noStrike"/>
                    </a:p>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SDG 8 (Decent Work)</a:t>
                      </a:r>
                      <a:endParaRPr/>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40025"/>
                        </a:lnSpc>
                        <a:spcBef>
                          <a:spcPts val="0"/>
                        </a:spcBef>
                        <a:spcAft>
                          <a:spcPts val="0"/>
                        </a:spcAft>
                        <a:buNone/>
                      </a:pPr>
                      <a:r>
                        <a:rPr lang="en-US" sz="1549" u="none" cap="none" strike="noStrike">
                          <a:solidFill>
                            <a:srgbClr val="000000"/>
                          </a:solidFill>
                          <a:latin typeface="Public Sans"/>
                          <a:ea typeface="Public Sans"/>
                          <a:cs typeface="Public Sans"/>
                          <a:sym typeface="Public Sans"/>
                        </a:rPr>
                        <a:t>Marine conservation studies, local economy and sustainable tourism programs</a:t>
                      </a:r>
                      <a:endParaRPr sz="1100" u="none" cap="none" strike="noStrike"/>
                    </a:p>
                  </a:txBody>
                  <a:tcPr marT="133350" marB="133350" marR="133350" marL="1333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361" name="Google Shape;361;p27"/>
          <p:cNvSpPr/>
          <p:nvPr/>
        </p:nvSpPr>
        <p:spPr>
          <a:xfrm>
            <a:off x="1006871" y="2164692"/>
            <a:ext cx="9970467" cy="6019669"/>
          </a:xfrm>
          <a:custGeom>
            <a:rect b="b" l="l" r="r" t="t"/>
            <a:pathLst>
              <a:path extrusionOk="0" h="6019669" w="9970467">
                <a:moveTo>
                  <a:pt x="0" y="0"/>
                </a:moveTo>
                <a:lnTo>
                  <a:pt x="9970467" y="0"/>
                </a:lnTo>
                <a:lnTo>
                  <a:pt x="9970467" y="6019669"/>
                </a:lnTo>
                <a:lnTo>
                  <a:pt x="0" y="6019669"/>
                </a:lnTo>
                <a:lnTo>
                  <a:pt x="0" y="0"/>
                </a:lnTo>
                <a:close/>
              </a:path>
            </a:pathLst>
          </a:custGeom>
          <a:blipFill rotWithShape="1">
            <a:blip r:embed="rId3">
              <a:alphaModFix amt="19999"/>
            </a:blip>
            <a:stretch>
              <a:fillRect b="0" l="0" r="0" t="0"/>
            </a:stretch>
          </a:blipFill>
          <a:ln>
            <a:noFill/>
          </a:ln>
        </p:spPr>
      </p:sp>
      <p:sp>
        <p:nvSpPr>
          <p:cNvPr id="362" name="Google Shape;362;p27"/>
          <p:cNvSpPr/>
          <p:nvPr/>
        </p:nvSpPr>
        <p:spPr>
          <a:xfrm>
            <a:off x="8362864" y="3710768"/>
            <a:ext cx="7315200" cy="1655064"/>
          </a:xfrm>
          <a:custGeom>
            <a:rect b="b" l="l" r="r" t="t"/>
            <a:pathLst>
              <a:path extrusionOk="0" h="1655064" w="7315200">
                <a:moveTo>
                  <a:pt x="0" y="0"/>
                </a:moveTo>
                <a:lnTo>
                  <a:pt x="7315200" y="0"/>
                </a:lnTo>
                <a:lnTo>
                  <a:pt x="7315200" y="1655064"/>
                </a:lnTo>
                <a:lnTo>
                  <a:pt x="0" y="1655064"/>
                </a:lnTo>
                <a:lnTo>
                  <a:pt x="0" y="0"/>
                </a:lnTo>
                <a:close/>
              </a:path>
            </a:pathLst>
          </a:custGeom>
          <a:blipFill rotWithShape="1">
            <a:blip r:embed="rId4">
              <a:alphaModFix amt="19999"/>
            </a:blip>
            <a:stretch>
              <a:fillRect b="0" l="0" r="0" t="0"/>
            </a:stretch>
          </a:blipFill>
          <a:ln>
            <a:noFill/>
          </a:ln>
        </p:spPr>
      </p:sp>
      <p:sp>
        <p:nvSpPr>
          <p:cNvPr id="363" name="Google Shape;363;p27"/>
          <p:cNvSpPr txBox="1"/>
          <p:nvPr/>
        </p:nvSpPr>
        <p:spPr>
          <a:xfrm>
            <a:off x="1006871" y="942975"/>
            <a:ext cx="8137126"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ROUTE</a:t>
            </a:r>
            <a:endParaRPr/>
          </a:p>
        </p:txBody>
      </p:sp>
      <p:sp>
        <p:nvSpPr>
          <p:cNvPr id="364" name="Google Shape;364;p27"/>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365" name="Google Shape;365;p27"/>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369" name="Shape 369"/>
        <p:cNvGrpSpPr/>
        <p:nvPr/>
      </p:nvGrpSpPr>
      <p:grpSpPr>
        <a:xfrm>
          <a:off x="0" y="0"/>
          <a:ext cx="0" cy="0"/>
          <a:chOff x="0" y="0"/>
          <a:chExt cx="0" cy="0"/>
        </a:xfrm>
      </p:grpSpPr>
      <p:cxnSp>
        <p:nvCxnSpPr>
          <p:cNvPr id="370" name="Google Shape;370;p28"/>
          <p:cNvCxnSpPr/>
          <p:nvPr/>
        </p:nvCxnSpPr>
        <p:spPr>
          <a:xfrm flipH="1" rot="10800000">
            <a:off x="-7086597" y="1760761"/>
            <a:ext cx="16230594" cy="38509"/>
          </a:xfrm>
          <a:prstGeom prst="straightConnector1">
            <a:avLst/>
          </a:prstGeom>
          <a:noFill/>
          <a:ln cap="flat" cmpd="sng" w="9525">
            <a:solidFill>
              <a:srgbClr val="2B2C30"/>
            </a:solidFill>
            <a:prstDash val="solid"/>
            <a:round/>
            <a:headEnd len="sm" w="sm" type="none"/>
            <a:tailEnd len="sm" w="sm" type="none"/>
          </a:ln>
        </p:spPr>
      </p:cxnSp>
      <p:grpSp>
        <p:nvGrpSpPr>
          <p:cNvPr id="371" name="Google Shape;371;p28"/>
          <p:cNvGrpSpPr/>
          <p:nvPr/>
        </p:nvGrpSpPr>
        <p:grpSpPr>
          <a:xfrm>
            <a:off x="9707744" y="2218842"/>
            <a:ext cx="7773804" cy="5157710"/>
            <a:chOff x="0" y="-28575"/>
            <a:chExt cx="2364475" cy="1568765"/>
          </a:xfrm>
        </p:grpSpPr>
        <p:sp>
          <p:nvSpPr>
            <p:cNvPr id="372" name="Google Shape;372;p28"/>
            <p:cNvSpPr/>
            <p:nvPr/>
          </p:nvSpPr>
          <p:spPr>
            <a:xfrm>
              <a:off x="0" y="0"/>
              <a:ext cx="2364475" cy="1540190"/>
            </a:xfrm>
            <a:custGeom>
              <a:rect b="b" l="l" r="r" t="t"/>
              <a:pathLst>
                <a:path extrusionOk="0" h="1540190" w="2364475">
                  <a:moveTo>
                    <a:pt x="0" y="0"/>
                  </a:moveTo>
                  <a:lnTo>
                    <a:pt x="2364475" y="0"/>
                  </a:lnTo>
                  <a:lnTo>
                    <a:pt x="2364475" y="1540190"/>
                  </a:lnTo>
                  <a:lnTo>
                    <a:pt x="0" y="1540190"/>
                  </a:lnTo>
                  <a:close/>
                </a:path>
              </a:pathLst>
            </a:custGeom>
            <a:solidFill>
              <a:srgbClr val="000000">
                <a:alpha val="0"/>
              </a:srgbClr>
            </a:solidFill>
            <a:ln cap="sq" cmpd="sng" w="28575">
              <a:solidFill>
                <a:srgbClr val="2B2C30"/>
              </a:solidFill>
              <a:prstDash val="solid"/>
              <a:miter lim="8000"/>
              <a:headEnd len="sm" w="sm" type="none"/>
              <a:tailEnd len="sm" w="sm" type="none"/>
            </a:ln>
          </p:spPr>
        </p:sp>
        <p:sp>
          <p:nvSpPr>
            <p:cNvPr id="373" name="Google Shape;373;p28"/>
            <p:cNvSpPr txBox="1"/>
            <p:nvPr/>
          </p:nvSpPr>
          <p:spPr>
            <a:xfrm>
              <a:off x="0" y="-28575"/>
              <a:ext cx="2364475" cy="1568764"/>
            </a:xfrm>
            <a:prstGeom prst="rect">
              <a:avLst/>
            </a:prstGeom>
            <a:noFill/>
            <a:ln>
              <a:noFill/>
            </a:ln>
          </p:spPr>
          <p:txBody>
            <a:bodyPr anchorCtr="0" anchor="ctr" bIns="68575" lIns="68575" spcFirstLastPara="1" rIns="68575" wrap="square" tIns="68575">
              <a:noAutofit/>
            </a:bodyPr>
            <a:lstStyle/>
            <a:p>
              <a:pPr indent="0" lvl="0" marL="0" marR="0" rtl="0" algn="ctr">
                <a:lnSpc>
                  <a:spcPct val="10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74" name="Google Shape;374;p28"/>
          <p:cNvPicPr preferRelativeResize="0"/>
          <p:nvPr/>
        </p:nvPicPr>
        <p:blipFill rotWithShape="1">
          <a:blip r:embed="rId3">
            <a:alphaModFix amt="15000"/>
          </a:blip>
          <a:srcRect b="0" l="11443" r="11444" t="0"/>
          <a:stretch/>
        </p:blipFill>
        <p:spPr>
          <a:xfrm>
            <a:off x="9707744" y="2335858"/>
            <a:ext cx="7773804" cy="5040691"/>
          </a:xfrm>
          <a:prstGeom prst="rect">
            <a:avLst/>
          </a:prstGeom>
          <a:noFill/>
          <a:ln>
            <a:noFill/>
          </a:ln>
        </p:spPr>
      </p:pic>
      <p:sp>
        <p:nvSpPr>
          <p:cNvPr id="375" name="Google Shape;375;p28"/>
          <p:cNvSpPr txBox="1"/>
          <p:nvPr/>
        </p:nvSpPr>
        <p:spPr>
          <a:xfrm>
            <a:off x="1006871" y="942975"/>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GOAL 13: CLIMATE ACTION </a:t>
            </a:r>
            <a:endParaRPr/>
          </a:p>
        </p:txBody>
      </p:sp>
      <p:sp>
        <p:nvSpPr>
          <p:cNvPr id="376" name="Google Shape;376;p28"/>
          <p:cNvSpPr txBox="1"/>
          <p:nvPr/>
        </p:nvSpPr>
        <p:spPr>
          <a:xfrm>
            <a:off x="1028689" y="2236590"/>
            <a:ext cx="7877184" cy="4370070"/>
          </a:xfrm>
          <a:prstGeom prst="rect">
            <a:avLst/>
          </a:prstGeom>
          <a:noFill/>
          <a:ln>
            <a:noFill/>
          </a:ln>
        </p:spPr>
        <p:txBody>
          <a:bodyPr anchorCtr="0" anchor="t" bIns="0" lIns="0" spcFirstLastPara="1" rIns="0" wrap="square" tIns="0">
            <a:spAutoFit/>
          </a:bodyPr>
          <a:lstStyle/>
          <a:p>
            <a:pPr indent="-248286" lvl="1" marL="496572" marR="0" rtl="0" algn="l">
              <a:lnSpc>
                <a:spcPct val="150000"/>
              </a:lnSpc>
              <a:spcBef>
                <a:spcPts val="0"/>
              </a:spcBef>
              <a:spcAft>
                <a:spcPts val="0"/>
              </a:spcAft>
              <a:buClr>
                <a:srgbClr val="2B2C30"/>
              </a:buClr>
              <a:buSzPts val="2300"/>
              <a:buFont typeface="Arial"/>
              <a:buChar char="•"/>
            </a:pPr>
            <a:r>
              <a:rPr b="1" i="0" lang="en-US" sz="2300" u="none" cap="none" strike="noStrike">
                <a:solidFill>
                  <a:srgbClr val="2B2C30"/>
                </a:solidFill>
                <a:latin typeface="Public Sans"/>
                <a:ea typeface="Public Sans"/>
                <a:cs typeface="Public Sans"/>
                <a:sym typeface="Public Sans"/>
              </a:rPr>
              <a:t>Interdisciplinary Workshops</a:t>
            </a:r>
            <a:r>
              <a:rPr b="0" i="0" lang="en-US" sz="2300" u="none" cap="none" strike="noStrike">
                <a:solidFill>
                  <a:srgbClr val="2B2C30"/>
                </a:solidFill>
                <a:latin typeface="Public Sans"/>
                <a:ea typeface="Public Sans"/>
                <a:cs typeface="Public Sans"/>
                <a:sym typeface="Public Sans"/>
              </a:rPr>
              <a:t>: Students from environmental science, economics, engineering, and political science collaborate on modelling exercises and case studies.</a:t>
            </a:r>
            <a:endParaRPr/>
          </a:p>
          <a:p>
            <a:pPr indent="-248286" lvl="1" marL="496572" marR="0" rtl="0" algn="l">
              <a:lnSpc>
                <a:spcPct val="150000"/>
              </a:lnSpc>
              <a:spcBef>
                <a:spcPts val="0"/>
              </a:spcBef>
              <a:spcAft>
                <a:spcPts val="0"/>
              </a:spcAft>
              <a:buClr>
                <a:srgbClr val="2B2C30"/>
              </a:buClr>
              <a:buSzPts val="2300"/>
              <a:buFont typeface="Arial"/>
              <a:buChar char="•"/>
            </a:pPr>
            <a:r>
              <a:rPr b="1" i="0" lang="en-US" sz="2300" u="none" cap="none" strike="noStrike">
                <a:solidFill>
                  <a:srgbClr val="2B2C30"/>
                </a:solidFill>
                <a:latin typeface="Public Sans"/>
                <a:ea typeface="Public Sans"/>
                <a:cs typeface="Public Sans"/>
                <a:sym typeface="Public Sans"/>
              </a:rPr>
              <a:t>Simulation and Modeling Projects</a:t>
            </a:r>
            <a:r>
              <a:rPr b="0" i="0" lang="en-US" sz="2300" u="none" cap="none" strike="noStrike">
                <a:solidFill>
                  <a:srgbClr val="2B2C30"/>
                </a:solidFill>
                <a:latin typeface="Public Sans"/>
                <a:ea typeface="Public Sans"/>
                <a:cs typeface="Public Sans"/>
                <a:sym typeface="Public Sans"/>
              </a:rPr>
              <a:t>: Students develop feedback models for climate impacts, such as water scarcity or urban pollution.</a:t>
            </a:r>
            <a:endParaRPr/>
          </a:p>
          <a:p>
            <a:pPr indent="-248286" lvl="1" marL="496572" marR="0" rtl="0" algn="l">
              <a:lnSpc>
                <a:spcPct val="150000"/>
              </a:lnSpc>
              <a:spcBef>
                <a:spcPts val="0"/>
              </a:spcBef>
              <a:spcAft>
                <a:spcPts val="0"/>
              </a:spcAft>
              <a:buClr>
                <a:srgbClr val="2B2C30"/>
              </a:buClr>
              <a:buSzPts val="2300"/>
              <a:buFont typeface="Arial"/>
              <a:buChar char="•"/>
            </a:pPr>
            <a:r>
              <a:rPr b="1" i="0" lang="en-US" sz="2300" u="none" cap="none" strike="noStrike">
                <a:solidFill>
                  <a:srgbClr val="2B2C30"/>
                </a:solidFill>
                <a:latin typeface="Public Sans"/>
                <a:ea typeface="Public Sans"/>
                <a:cs typeface="Public Sans"/>
                <a:sym typeface="Public Sans"/>
              </a:rPr>
              <a:t>Field Visits and Sustainability Audits</a:t>
            </a:r>
            <a:r>
              <a:rPr b="0" i="0" lang="en-US" sz="2300" u="none" cap="none" strike="noStrike">
                <a:solidFill>
                  <a:srgbClr val="2B2C30"/>
                </a:solidFill>
                <a:latin typeface="Public Sans"/>
                <a:ea typeface="Public Sans"/>
                <a:cs typeface="Public Sans"/>
                <a:sym typeface="Public Sans"/>
              </a:rPr>
              <a:t>: Students review sites (e.g., renewable energy plants) to assess real-world sustainability practices and issues.</a:t>
            </a:r>
            <a:endParaRPr/>
          </a:p>
        </p:txBody>
      </p:sp>
      <p:sp>
        <p:nvSpPr>
          <p:cNvPr id="377" name="Google Shape;377;p28"/>
          <p:cNvSpPr txBox="1"/>
          <p:nvPr/>
        </p:nvSpPr>
        <p:spPr>
          <a:xfrm>
            <a:off x="9707744" y="2416343"/>
            <a:ext cx="7773804" cy="46482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699" u="none" cap="none" strike="noStrike">
                <a:solidFill>
                  <a:srgbClr val="2B2C30"/>
                </a:solidFill>
                <a:latin typeface="Arial"/>
                <a:ea typeface="Arial"/>
                <a:cs typeface="Arial"/>
                <a:sym typeface="Arial"/>
              </a:rPr>
              <a:t>“Systems Thinking for Climate Solutions”</a:t>
            </a:r>
            <a:endParaRPr/>
          </a:p>
        </p:txBody>
      </p:sp>
      <p:sp>
        <p:nvSpPr>
          <p:cNvPr id="378" name="Google Shape;378;p28"/>
          <p:cNvSpPr txBox="1"/>
          <p:nvPr/>
        </p:nvSpPr>
        <p:spPr>
          <a:xfrm>
            <a:off x="9707744" y="3257178"/>
            <a:ext cx="7773804" cy="2167509"/>
          </a:xfrm>
          <a:prstGeom prst="rect">
            <a:avLst/>
          </a:prstGeom>
          <a:noFill/>
          <a:ln>
            <a:noFill/>
          </a:ln>
        </p:spPr>
        <p:txBody>
          <a:bodyPr anchorCtr="0" anchor="t" bIns="0" lIns="0" spcFirstLastPara="1" rIns="0" wrap="square" tIns="0">
            <a:spAutoFit/>
          </a:bodyPr>
          <a:lstStyle/>
          <a:p>
            <a:pPr indent="-220218" lvl="1" marL="440436" marR="0" rtl="0" algn="l">
              <a:lnSpc>
                <a:spcPct val="140019"/>
              </a:lnSpc>
              <a:spcBef>
                <a:spcPts val="0"/>
              </a:spcBef>
              <a:spcAft>
                <a:spcPts val="0"/>
              </a:spcAft>
              <a:buClr>
                <a:srgbClr val="2B2C30"/>
              </a:buClr>
              <a:buSzPts val="2039"/>
              <a:buFont typeface="Arial"/>
              <a:buChar char="•"/>
            </a:pPr>
            <a:r>
              <a:rPr b="1" i="0" lang="en-US" sz="2039" u="none" cap="none" strike="noStrike">
                <a:solidFill>
                  <a:srgbClr val="2B2C30"/>
                </a:solidFill>
                <a:latin typeface="Public Sans"/>
                <a:ea typeface="Public Sans"/>
                <a:cs typeface="Public Sans"/>
                <a:sym typeface="Public Sans"/>
              </a:rPr>
              <a:t>Understand climate issues</a:t>
            </a:r>
            <a:r>
              <a:rPr b="0" i="0" lang="en-US" sz="2039" u="none" cap="none" strike="noStrike">
                <a:solidFill>
                  <a:srgbClr val="2B2C30"/>
                </a:solidFill>
                <a:latin typeface="Public Sans"/>
                <a:ea typeface="Public Sans"/>
                <a:cs typeface="Public Sans"/>
                <a:sym typeface="Public Sans"/>
              </a:rPr>
              <a:t> through a systems perspective, connecting environmental, social, and economic factors.</a:t>
            </a:r>
            <a:endParaRPr/>
          </a:p>
          <a:p>
            <a:pPr indent="-220218" lvl="1" marL="440436" marR="0" rtl="0" algn="l">
              <a:lnSpc>
                <a:spcPct val="140019"/>
              </a:lnSpc>
              <a:spcBef>
                <a:spcPts val="0"/>
              </a:spcBef>
              <a:spcAft>
                <a:spcPts val="0"/>
              </a:spcAft>
              <a:buClr>
                <a:srgbClr val="2B2C30"/>
              </a:buClr>
              <a:buSzPts val="2039"/>
              <a:buFont typeface="Arial"/>
              <a:buChar char="•"/>
            </a:pPr>
            <a:r>
              <a:rPr b="1" i="0" lang="en-US" sz="2039" u="none" cap="none" strike="noStrike">
                <a:solidFill>
                  <a:srgbClr val="2B2C30"/>
                </a:solidFill>
                <a:latin typeface="Public Sans"/>
                <a:ea typeface="Public Sans"/>
                <a:cs typeface="Public Sans"/>
                <a:sym typeface="Public Sans"/>
              </a:rPr>
              <a:t>Apply systems modeling</a:t>
            </a:r>
            <a:r>
              <a:rPr b="0" i="0" lang="en-US" sz="2039" u="none" cap="none" strike="noStrike">
                <a:solidFill>
                  <a:srgbClr val="2B2C30"/>
                </a:solidFill>
                <a:latin typeface="Public Sans"/>
                <a:ea typeface="Public Sans"/>
                <a:cs typeface="Public Sans"/>
                <a:sym typeface="Public Sans"/>
              </a:rPr>
              <a:t> to analyze climate impacts and potential interventions.</a:t>
            </a:r>
            <a:endParaRPr/>
          </a:p>
          <a:p>
            <a:pPr indent="-220218" lvl="1" marL="440436" marR="0" rtl="0" algn="l">
              <a:lnSpc>
                <a:spcPct val="140019"/>
              </a:lnSpc>
              <a:spcBef>
                <a:spcPts val="0"/>
              </a:spcBef>
              <a:spcAft>
                <a:spcPts val="0"/>
              </a:spcAft>
              <a:buClr>
                <a:srgbClr val="2B2C30"/>
              </a:buClr>
              <a:buSzPts val="2039"/>
              <a:buFont typeface="Arial"/>
              <a:buChar char="•"/>
            </a:pPr>
            <a:r>
              <a:rPr b="1" i="0" lang="en-US" sz="2039" u="none" cap="none" strike="noStrike">
                <a:solidFill>
                  <a:srgbClr val="2B2C30"/>
                </a:solidFill>
                <a:latin typeface="Public Sans"/>
                <a:ea typeface="Public Sans"/>
                <a:cs typeface="Public Sans"/>
                <a:sym typeface="Public Sans"/>
              </a:rPr>
              <a:t>Propose innovative, multi-disciplinary solutions</a:t>
            </a:r>
            <a:r>
              <a:rPr b="0" i="0" lang="en-US" sz="2039" u="none" cap="none" strike="noStrike">
                <a:solidFill>
                  <a:srgbClr val="2B2C30"/>
                </a:solidFill>
                <a:latin typeface="Public Sans"/>
                <a:ea typeface="Public Sans"/>
                <a:cs typeface="Public Sans"/>
                <a:sym typeface="Public Sans"/>
              </a:rPr>
              <a:t> to specific climate challenges.</a:t>
            </a:r>
            <a:endParaRPr/>
          </a:p>
        </p:txBody>
      </p:sp>
      <p:sp>
        <p:nvSpPr>
          <p:cNvPr id="379" name="Google Shape;379;p28"/>
          <p:cNvSpPr/>
          <p:nvPr/>
        </p:nvSpPr>
        <p:spPr>
          <a:xfrm>
            <a:off x="927734" y="1093470"/>
            <a:ext cx="2779395" cy="597217"/>
          </a:xfrm>
          <a:custGeom>
            <a:rect b="b" l="l" r="r" t="t"/>
            <a:pathLst>
              <a:path extrusionOk="0" h="796290" w="3705860">
                <a:moveTo>
                  <a:pt x="113030" y="31750"/>
                </a:moveTo>
                <a:cubicBezTo>
                  <a:pt x="3535680" y="39370"/>
                  <a:pt x="3549650" y="41910"/>
                  <a:pt x="3581400" y="58420"/>
                </a:cubicBezTo>
                <a:cubicBezTo>
                  <a:pt x="3611880" y="74930"/>
                  <a:pt x="3644900" y="107950"/>
                  <a:pt x="3662680" y="130810"/>
                </a:cubicBezTo>
                <a:cubicBezTo>
                  <a:pt x="3675380" y="147320"/>
                  <a:pt x="3681730" y="160020"/>
                  <a:pt x="3688080" y="180340"/>
                </a:cubicBezTo>
                <a:cubicBezTo>
                  <a:pt x="3696970" y="208280"/>
                  <a:pt x="3705860" y="252730"/>
                  <a:pt x="3702050" y="288290"/>
                </a:cubicBezTo>
                <a:cubicBezTo>
                  <a:pt x="3696970" y="323850"/>
                  <a:pt x="3683000" y="361950"/>
                  <a:pt x="3662680" y="391160"/>
                </a:cubicBezTo>
                <a:cubicBezTo>
                  <a:pt x="3642360" y="420370"/>
                  <a:pt x="3606800" y="448310"/>
                  <a:pt x="3581400" y="463550"/>
                </a:cubicBezTo>
                <a:cubicBezTo>
                  <a:pt x="3562350" y="473710"/>
                  <a:pt x="3552190" y="478790"/>
                  <a:pt x="3529330" y="482600"/>
                </a:cubicBezTo>
                <a:cubicBezTo>
                  <a:pt x="3491230" y="490220"/>
                  <a:pt x="3404870" y="520700"/>
                  <a:pt x="3371850" y="488950"/>
                </a:cubicBezTo>
                <a:cubicBezTo>
                  <a:pt x="3315970" y="435610"/>
                  <a:pt x="3315970" y="86360"/>
                  <a:pt x="3371850" y="31750"/>
                </a:cubicBezTo>
                <a:cubicBezTo>
                  <a:pt x="3404870" y="0"/>
                  <a:pt x="3484880" y="26670"/>
                  <a:pt x="3529330" y="39370"/>
                </a:cubicBezTo>
                <a:cubicBezTo>
                  <a:pt x="3567430" y="49530"/>
                  <a:pt x="3599180" y="66040"/>
                  <a:pt x="3625850" y="90170"/>
                </a:cubicBezTo>
                <a:cubicBezTo>
                  <a:pt x="3652520" y="113030"/>
                  <a:pt x="3675380" y="147320"/>
                  <a:pt x="3688080" y="180340"/>
                </a:cubicBezTo>
                <a:cubicBezTo>
                  <a:pt x="3700780" y="213360"/>
                  <a:pt x="3705860" y="252730"/>
                  <a:pt x="3702050" y="288290"/>
                </a:cubicBezTo>
                <a:cubicBezTo>
                  <a:pt x="3696970" y="323850"/>
                  <a:pt x="3677920" y="365760"/>
                  <a:pt x="3662680" y="391160"/>
                </a:cubicBezTo>
                <a:cubicBezTo>
                  <a:pt x="3652520" y="408940"/>
                  <a:pt x="3642360" y="419100"/>
                  <a:pt x="3625850" y="431800"/>
                </a:cubicBezTo>
                <a:cubicBezTo>
                  <a:pt x="3602990" y="450850"/>
                  <a:pt x="3557270" y="473710"/>
                  <a:pt x="3529330" y="482600"/>
                </a:cubicBezTo>
                <a:cubicBezTo>
                  <a:pt x="3509010" y="488950"/>
                  <a:pt x="3507740" y="487680"/>
                  <a:pt x="3474720" y="488950"/>
                </a:cubicBezTo>
                <a:cubicBezTo>
                  <a:pt x="3220720" y="505460"/>
                  <a:pt x="415290" y="796290"/>
                  <a:pt x="113030" y="494030"/>
                </a:cubicBezTo>
                <a:cubicBezTo>
                  <a:pt x="0" y="382270"/>
                  <a:pt x="113030" y="31750"/>
                  <a:pt x="113030" y="31750"/>
                </a:cubicBezTo>
              </a:path>
            </a:pathLst>
          </a:custGeom>
          <a:solidFill>
            <a:srgbClr val="3B5D3D">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381" name="Google Shape;381;p28"/>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385" name="Shape 385"/>
        <p:cNvGrpSpPr/>
        <p:nvPr/>
      </p:nvGrpSpPr>
      <p:grpSpPr>
        <a:xfrm>
          <a:off x="0" y="0"/>
          <a:ext cx="0" cy="0"/>
          <a:chOff x="0" y="0"/>
          <a:chExt cx="0" cy="0"/>
        </a:xfrm>
      </p:grpSpPr>
      <p:cxnSp>
        <p:nvCxnSpPr>
          <p:cNvPr id="386" name="Google Shape;386;p29"/>
          <p:cNvCxnSpPr/>
          <p:nvPr/>
        </p:nvCxnSpPr>
        <p:spPr>
          <a:xfrm flipH="1" rot="10800000">
            <a:off x="-7086597" y="1760761"/>
            <a:ext cx="16230594" cy="38509"/>
          </a:xfrm>
          <a:prstGeom prst="straightConnector1">
            <a:avLst/>
          </a:prstGeom>
          <a:noFill/>
          <a:ln cap="flat" cmpd="sng" w="9525">
            <a:solidFill>
              <a:srgbClr val="2B2C30"/>
            </a:solidFill>
            <a:prstDash val="solid"/>
            <a:round/>
            <a:headEnd len="sm" w="sm" type="none"/>
            <a:tailEnd len="sm" w="sm" type="none"/>
          </a:ln>
        </p:spPr>
      </p:cxnSp>
      <p:grpSp>
        <p:nvGrpSpPr>
          <p:cNvPr id="387" name="Google Shape;387;p29"/>
          <p:cNvGrpSpPr/>
          <p:nvPr/>
        </p:nvGrpSpPr>
        <p:grpSpPr>
          <a:xfrm>
            <a:off x="9707744" y="2218843"/>
            <a:ext cx="7773804" cy="5461255"/>
            <a:chOff x="0" y="-28575"/>
            <a:chExt cx="2364475" cy="1661092"/>
          </a:xfrm>
        </p:grpSpPr>
        <p:sp>
          <p:nvSpPr>
            <p:cNvPr id="388" name="Google Shape;388;p29"/>
            <p:cNvSpPr/>
            <p:nvPr/>
          </p:nvSpPr>
          <p:spPr>
            <a:xfrm>
              <a:off x="0" y="0"/>
              <a:ext cx="2364475" cy="1632517"/>
            </a:xfrm>
            <a:custGeom>
              <a:rect b="b" l="l" r="r" t="t"/>
              <a:pathLst>
                <a:path extrusionOk="0" h="1632517" w="2364475">
                  <a:moveTo>
                    <a:pt x="0" y="0"/>
                  </a:moveTo>
                  <a:lnTo>
                    <a:pt x="2364475" y="0"/>
                  </a:lnTo>
                  <a:lnTo>
                    <a:pt x="2364475" y="1632517"/>
                  </a:lnTo>
                  <a:lnTo>
                    <a:pt x="0" y="1632517"/>
                  </a:lnTo>
                  <a:close/>
                </a:path>
              </a:pathLst>
            </a:custGeom>
            <a:solidFill>
              <a:srgbClr val="000000">
                <a:alpha val="0"/>
              </a:srgbClr>
            </a:solidFill>
            <a:ln cap="sq" cmpd="sng" w="28575">
              <a:solidFill>
                <a:srgbClr val="2B2C30"/>
              </a:solidFill>
              <a:prstDash val="solid"/>
              <a:miter lim="8000"/>
              <a:headEnd len="sm" w="sm" type="none"/>
              <a:tailEnd len="sm" w="sm" type="none"/>
            </a:ln>
          </p:spPr>
        </p:sp>
        <p:sp>
          <p:nvSpPr>
            <p:cNvPr id="389" name="Google Shape;389;p29"/>
            <p:cNvSpPr txBox="1"/>
            <p:nvPr/>
          </p:nvSpPr>
          <p:spPr>
            <a:xfrm>
              <a:off x="0" y="-28575"/>
              <a:ext cx="2364475" cy="1661092"/>
            </a:xfrm>
            <a:prstGeom prst="rect">
              <a:avLst/>
            </a:prstGeom>
            <a:noFill/>
            <a:ln>
              <a:noFill/>
            </a:ln>
          </p:spPr>
          <p:txBody>
            <a:bodyPr anchorCtr="0" anchor="ctr" bIns="68575" lIns="68575" spcFirstLastPara="1" rIns="68575" wrap="square" tIns="68575">
              <a:noAutofit/>
            </a:bodyPr>
            <a:lstStyle/>
            <a:p>
              <a:pPr indent="0" lvl="0" marL="0" marR="0" rtl="0" algn="ctr">
                <a:lnSpc>
                  <a:spcPct val="10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90" name="Google Shape;390;p29"/>
          <p:cNvPicPr preferRelativeResize="0"/>
          <p:nvPr/>
        </p:nvPicPr>
        <p:blipFill rotWithShape="1">
          <a:blip r:embed="rId3">
            <a:alphaModFix amt="15000"/>
          </a:blip>
          <a:srcRect b="0" l="1881" r="1880" t="0"/>
          <a:stretch/>
        </p:blipFill>
        <p:spPr>
          <a:xfrm>
            <a:off x="9707744" y="2312790"/>
            <a:ext cx="7773804" cy="5385164"/>
          </a:xfrm>
          <a:prstGeom prst="rect">
            <a:avLst/>
          </a:prstGeom>
          <a:noFill/>
          <a:ln>
            <a:noFill/>
          </a:ln>
        </p:spPr>
      </p:pic>
      <p:sp>
        <p:nvSpPr>
          <p:cNvPr id="391" name="Google Shape;391;p29"/>
          <p:cNvSpPr txBox="1"/>
          <p:nvPr/>
        </p:nvSpPr>
        <p:spPr>
          <a:xfrm>
            <a:off x="1006871" y="942975"/>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GOAL 06: CLEAN WATER AND SANITATION</a:t>
            </a:r>
            <a:endParaRPr/>
          </a:p>
        </p:txBody>
      </p:sp>
      <p:sp>
        <p:nvSpPr>
          <p:cNvPr id="392" name="Google Shape;392;p29"/>
          <p:cNvSpPr/>
          <p:nvPr/>
        </p:nvSpPr>
        <p:spPr>
          <a:xfrm>
            <a:off x="973455" y="922020"/>
            <a:ext cx="2800351" cy="767714"/>
          </a:xfrm>
          <a:custGeom>
            <a:rect b="b" l="l" r="r" t="t"/>
            <a:pathLst>
              <a:path extrusionOk="0" h="1023620" w="3733800">
                <a:moveTo>
                  <a:pt x="116840" y="241300"/>
                </a:moveTo>
                <a:cubicBezTo>
                  <a:pt x="1177290" y="306070"/>
                  <a:pt x="3341370" y="0"/>
                  <a:pt x="3624580" y="281940"/>
                </a:cubicBezTo>
                <a:cubicBezTo>
                  <a:pt x="3733800" y="391160"/>
                  <a:pt x="3733800" y="628650"/>
                  <a:pt x="3624580" y="739140"/>
                </a:cubicBezTo>
                <a:cubicBezTo>
                  <a:pt x="3340100" y="1023620"/>
                  <a:pt x="1153160" y="760730"/>
                  <a:pt x="567690" y="737870"/>
                </a:cubicBezTo>
                <a:cubicBezTo>
                  <a:pt x="331470" y="728980"/>
                  <a:pt x="143510" y="787400"/>
                  <a:pt x="69850" y="701040"/>
                </a:cubicBezTo>
                <a:cubicBezTo>
                  <a:pt x="0" y="617220"/>
                  <a:pt x="116840" y="241300"/>
                  <a:pt x="116840" y="241300"/>
                </a:cubicBezTo>
              </a:path>
            </a:pathLst>
          </a:custGeom>
          <a:solidFill>
            <a:srgbClr val="2D8BBA">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394" name="Google Shape;394;p29"/>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4">
              <a:alphaModFix/>
            </a:blip>
            <a:stretch>
              <a:fillRect b="0" l="0" r="0" t="0"/>
            </a:stretch>
          </a:blipFill>
          <a:ln>
            <a:noFill/>
          </a:ln>
        </p:spPr>
      </p:sp>
      <p:sp>
        <p:nvSpPr>
          <p:cNvPr id="395" name="Google Shape;395;p29"/>
          <p:cNvSpPr txBox="1"/>
          <p:nvPr/>
        </p:nvSpPr>
        <p:spPr>
          <a:xfrm>
            <a:off x="1028689" y="2236590"/>
            <a:ext cx="7877184" cy="4808220"/>
          </a:xfrm>
          <a:prstGeom prst="rect">
            <a:avLst/>
          </a:prstGeom>
          <a:noFill/>
          <a:ln>
            <a:noFill/>
          </a:ln>
        </p:spPr>
        <p:txBody>
          <a:bodyPr anchorCtr="0" anchor="t" bIns="0" lIns="0" spcFirstLastPara="1" rIns="0" wrap="square" tIns="0">
            <a:spAutoFit/>
          </a:bodyPr>
          <a:lstStyle/>
          <a:p>
            <a:pPr indent="-248286" lvl="1" marL="496572" marR="0" rtl="0" algn="l">
              <a:lnSpc>
                <a:spcPct val="150000"/>
              </a:lnSpc>
              <a:spcBef>
                <a:spcPts val="0"/>
              </a:spcBef>
              <a:spcAft>
                <a:spcPts val="0"/>
              </a:spcAft>
              <a:buClr>
                <a:srgbClr val="2B2C30"/>
              </a:buClr>
              <a:buSzPts val="2300"/>
              <a:buFont typeface="Arial"/>
              <a:buChar char="•"/>
            </a:pPr>
            <a:r>
              <a:rPr b="1" i="0" lang="en-US" sz="2300" u="none" cap="none" strike="noStrike">
                <a:solidFill>
                  <a:srgbClr val="2B2C30"/>
                </a:solidFill>
                <a:latin typeface="Public Sans"/>
                <a:ea typeface="Public Sans"/>
                <a:cs typeface="Public Sans"/>
                <a:sym typeface="Public Sans"/>
              </a:rPr>
              <a:t>Pre-Departure Preparation</a:t>
            </a:r>
            <a:r>
              <a:rPr b="0" i="0" lang="en-US" sz="2300" u="none" cap="none" strike="noStrike">
                <a:solidFill>
                  <a:srgbClr val="2B2C30"/>
                </a:solidFill>
                <a:latin typeface="Public Sans"/>
                <a:ea typeface="Public Sans"/>
                <a:cs typeface="Public Sans"/>
                <a:sym typeface="Public Sans"/>
              </a:rPr>
              <a:t>: Students complete readings on global water scarcity, gaining a rudimentary understanding on the issue</a:t>
            </a:r>
            <a:endParaRPr/>
          </a:p>
          <a:p>
            <a:pPr indent="-248286" lvl="1" marL="496572" marR="0" rtl="0" algn="l">
              <a:lnSpc>
                <a:spcPct val="150000"/>
              </a:lnSpc>
              <a:spcBef>
                <a:spcPts val="0"/>
              </a:spcBef>
              <a:spcAft>
                <a:spcPts val="0"/>
              </a:spcAft>
              <a:buClr>
                <a:srgbClr val="2B2C30"/>
              </a:buClr>
              <a:buSzPts val="2300"/>
              <a:buFont typeface="Arial"/>
              <a:buChar char="•"/>
            </a:pPr>
            <a:r>
              <a:rPr b="1" i="0" lang="en-US" sz="2300" u="none" cap="none" strike="noStrike">
                <a:solidFill>
                  <a:srgbClr val="2B2C30"/>
                </a:solidFill>
                <a:latin typeface="Public Sans"/>
                <a:ea typeface="Public Sans"/>
                <a:cs typeface="Public Sans"/>
                <a:sym typeface="Public Sans"/>
              </a:rPr>
              <a:t> In-Country Experience</a:t>
            </a:r>
            <a:r>
              <a:rPr b="0" i="0" lang="en-US" sz="2300" u="none" cap="none" strike="noStrike">
                <a:solidFill>
                  <a:srgbClr val="2B2C30"/>
                </a:solidFill>
                <a:latin typeface="Public Sans"/>
                <a:ea typeface="Public Sans"/>
                <a:cs typeface="Public Sans"/>
                <a:sym typeface="Public Sans"/>
              </a:rPr>
              <a:t>: Students gain on-site experience, visiting desalination plants and water management projects, as well as traditional water systems. They also interview locals to gain a holistic view of the regions water challenges </a:t>
            </a:r>
            <a:endParaRPr/>
          </a:p>
          <a:p>
            <a:pPr indent="-248286" lvl="1" marL="496572" marR="0" rtl="0" algn="l">
              <a:lnSpc>
                <a:spcPct val="150000"/>
              </a:lnSpc>
              <a:spcBef>
                <a:spcPts val="0"/>
              </a:spcBef>
              <a:spcAft>
                <a:spcPts val="0"/>
              </a:spcAft>
              <a:buClr>
                <a:srgbClr val="2B2C30"/>
              </a:buClr>
              <a:buSzPts val="2300"/>
              <a:buFont typeface="Arial"/>
              <a:buChar char="•"/>
            </a:pPr>
            <a:r>
              <a:rPr b="1" i="0" lang="en-US" sz="2300" u="none" cap="none" strike="noStrike">
                <a:solidFill>
                  <a:srgbClr val="2B2C30"/>
                </a:solidFill>
                <a:latin typeface="Public Sans"/>
                <a:ea typeface="Public Sans"/>
                <a:cs typeface="Public Sans"/>
                <a:sym typeface="Public Sans"/>
              </a:rPr>
              <a:t>Post-Visit Reflection and Project</a:t>
            </a:r>
            <a:r>
              <a:rPr b="0" i="0" lang="en-US" sz="2300" u="none" cap="none" strike="noStrike">
                <a:solidFill>
                  <a:srgbClr val="2B2C30"/>
                </a:solidFill>
                <a:latin typeface="Public Sans"/>
                <a:ea typeface="Public Sans"/>
                <a:cs typeface="Public Sans"/>
                <a:sym typeface="Public Sans"/>
              </a:rPr>
              <a:t>: Students work in groups to present their findings and proposed solutions</a:t>
            </a:r>
            <a:endParaRPr/>
          </a:p>
        </p:txBody>
      </p:sp>
      <p:sp>
        <p:nvSpPr>
          <p:cNvPr id="396" name="Google Shape;396;p29"/>
          <p:cNvSpPr txBox="1"/>
          <p:nvPr/>
        </p:nvSpPr>
        <p:spPr>
          <a:xfrm>
            <a:off x="9707744" y="2362775"/>
            <a:ext cx="7773804" cy="94107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699" u="none" cap="none" strike="noStrike">
                <a:solidFill>
                  <a:srgbClr val="2B2C30"/>
                </a:solidFill>
                <a:latin typeface="Arial"/>
                <a:ea typeface="Arial"/>
                <a:cs typeface="Arial"/>
                <a:sym typeface="Arial"/>
              </a:rPr>
              <a:t>“Sustainable Water Solutions in Arid Regions: A Moroccan Case Study”</a:t>
            </a:r>
            <a:endParaRPr/>
          </a:p>
        </p:txBody>
      </p:sp>
      <p:sp>
        <p:nvSpPr>
          <p:cNvPr id="397" name="Google Shape;397;p29"/>
          <p:cNvSpPr txBox="1"/>
          <p:nvPr/>
        </p:nvSpPr>
        <p:spPr>
          <a:xfrm>
            <a:off x="9707744" y="3451071"/>
            <a:ext cx="7773804" cy="3977232"/>
          </a:xfrm>
          <a:prstGeom prst="rect">
            <a:avLst/>
          </a:prstGeom>
          <a:noFill/>
          <a:ln>
            <a:noFill/>
          </a:ln>
        </p:spPr>
        <p:txBody>
          <a:bodyPr anchorCtr="0" anchor="t" bIns="0" lIns="0" spcFirstLastPara="1" rIns="0" wrap="square" tIns="0">
            <a:spAutoFit/>
          </a:bodyPr>
          <a:lstStyle/>
          <a:p>
            <a:pPr indent="-220332" lvl="1" marL="440665" marR="0" rtl="0" algn="l">
              <a:lnSpc>
                <a:spcPct val="139980"/>
              </a:lnSpc>
              <a:spcBef>
                <a:spcPts val="0"/>
              </a:spcBef>
              <a:spcAft>
                <a:spcPts val="0"/>
              </a:spcAft>
              <a:buClr>
                <a:srgbClr val="2B2C30"/>
              </a:buClr>
              <a:buSzPts val="2041"/>
              <a:buFont typeface="Arial"/>
              <a:buChar char="•"/>
            </a:pPr>
            <a:r>
              <a:rPr b="1" i="0" lang="en-US" sz="2041" u="none" cap="none" strike="noStrike">
                <a:solidFill>
                  <a:srgbClr val="2B2C30"/>
                </a:solidFill>
                <a:latin typeface="Public Sans"/>
                <a:ea typeface="Public Sans"/>
                <a:cs typeface="Public Sans"/>
                <a:sym typeface="Public Sans"/>
              </a:rPr>
              <a:t>Cultural Sensitivity and Global Perspective: </a:t>
            </a:r>
            <a:r>
              <a:rPr b="0" i="0" lang="en-US" sz="2041" u="none" cap="none" strike="noStrike">
                <a:solidFill>
                  <a:srgbClr val="2B2C30"/>
                </a:solidFill>
                <a:latin typeface="Public Sans"/>
                <a:ea typeface="Public Sans"/>
                <a:cs typeface="Public Sans"/>
                <a:sym typeface="Public Sans"/>
              </a:rPr>
              <a:t>Through immersive learning and direct engagement with local communities.</a:t>
            </a:r>
            <a:endParaRPr/>
          </a:p>
          <a:p>
            <a:pPr indent="-220332" lvl="1" marL="440665" marR="0" rtl="0" algn="l">
              <a:lnSpc>
                <a:spcPct val="139980"/>
              </a:lnSpc>
              <a:spcBef>
                <a:spcPts val="0"/>
              </a:spcBef>
              <a:spcAft>
                <a:spcPts val="0"/>
              </a:spcAft>
              <a:buClr>
                <a:srgbClr val="2B2C30"/>
              </a:buClr>
              <a:buSzPts val="2041"/>
              <a:buFont typeface="Arial"/>
              <a:buChar char="•"/>
            </a:pPr>
            <a:r>
              <a:rPr b="1" i="0" lang="en-US" sz="2041" u="none" cap="none" strike="noStrike">
                <a:solidFill>
                  <a:srgbClr val="2B2C30"/>
                </a:solidFill>
                <a:latin typeface="Public Sans"/>
                <a:ea typeface="Public Sans"/>
                <a:cs typeface="Public Sans"/>
                <a:sym typeface="Public Sans"/>
              </a:rPr>
              <a:t>Technical Knowledge: </a:t>
            </a:r>
            <a:r>
              <a:rPr b="0" i="0" lang="en-US" sz="2041" u="none" cap="none" strike="noStrike">
                <a:solidFill>
                  <a:srgbClr val="2B2C30"/>
                </a:solidFill>
                <a:latin typeface="Public Sans"/>
                <a:ea typeface="Public Sans"/>
                <a:cs typeface="Public Sans"/>
                <a:sym typeface="Public Sans"/>
              </a:rPr>
              <a:t>Understanding desalination, water management technologies, and sustainable practices.</a:t>
            </a:r>
            <a:endParaRPr/>
          </a:p>
          <a:p>
            <a:pPr indent="-220332" lvl="1" marL="440665" marR="0" rtl="0" algn="l">
              <a:lnSpc>
                <a:spcPct val="139980"/>
              </a:lnSpc>
              <a:spcBef>
                <a:spcPts val="0"/>
              </a:spcBef>
              <a:spcAft>
                <a:spcPts val="0"/>
              </a:spcAft>
              <a:buClr>
                <a:srgbClr val="2B2C30"/>
              </a:buClr>
              <a:buSzPts val="2041"/>
              <a:buFont typeface="Arial"/>
              <a:buChar char="•"/>
            </a:pPr>
            <a:r>
              <a:rPr b="1" i="0" lang="en-US" sz="2041" u="none" cap="none" strike="noStrike">
                <a:solidFill>
                  <a:srgbClr val="2B2C30"/>
                </a:solidFill>
                <a:latin typeface="Public Sans"/>
                <a:ea typeface="Public Sans"/>
                <a:cs typeface="Public Sans"/>
                <a:sym typeface="Public Sans"/>
              </a:rPr>
              <a:t>Problem-Solving and Design Thinking: </a:t>
            </a:r>
            <a:r>
              <a:rPr b="0" i="0" lang="en-US" sz="2041" u="none" cap="none" strike="noStrike">
                <a:solidFill>
                  <a:srgbClr val="2B2C30"/>
                </a:solidFill>
                <a:latin typeface="Public Sans"/>
                <a:ea typeface="Public Sans"/>
                <a:cs typeface="Public Sans"/>
                <a:sym typeface="Public Sans"/>
              </a:rPr>
              <a:t>Applying theoretical knowledge to propose feasible solutions for real-world water challenges.</a:t>
            </a:r>
            <a:endParaRPr/>
          </a:p>
          <a:p>
            <a:pPr indent="-220332" lvl="1" marL="440665" marR="0" rtl="0" algn="l">
              <a:lnSpc>
                <a:spcPct val="139980"/>
              </a:lnSpc>
              <a:spcBef>
                <a:spcPts val="0"/>
              </a:spcBef>
              <a:spcAft>
                <a:spcPts val="0"/>
              </a:spcAft>
              <a:buClr>
                <a:srgbClr val="2B2C30"/>
              </a:buClr>
              <a:buSzPts val="2041"/>
              <a:buFont typeface="Arial"/>
              <a:buChar char="•"/>
            </a:pPr>
            <a:r>
              <a:rPr b="1" i="0" lang="en-US" sz="2041" u="none" cap="none" strike="noStrike">
                <a:solidFill>
                  <a:srgbClr val="2B2C30"/>
                </a:solidFill>
                <a:latin typeface="Public Sans"/>
                <a:ea typeface="Public Sans"/>
                <a:cs typeface="Public Sans"/>
                <a:sym typeface="Public Sans"/>
              </a:rPr>
              <a:t>Interdisciplinary Collaboration: Working in diverse teams and integrating perspectives from environmental science, engineering, policy, and social science.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401" name="Shape 401"/>
        <p:cNvGrpSpPr/>
        <p:nvPr/>
      </p:nvGrpSpPr>
      <p:grpSpPr>
        <a:xfrm>
          <a:off x="0" y="0"/>
          <a:ext cx="0" cy="0"/>
          <a:chOff x="0" y="0"/>
          <a:chExt cx="0" cy="0"/>
        </a:xfrm>
      </p:grpSpPr>
      <p:cxnSp>
        <p:nvCxnSpPr>
          <p:cNvPr id="402" name="Google Shape;402;p30"/>
          <p:cNvCxnSpPr/>
          <p:nvPr/>
        </p:nvCxnSpPr>
        <p:spPr>
          <a:xfrm flipH="1" rot="10800000">
            <a:off x="1028695" y="1760761"/>
            <a:ext cx="16230594" cy="38509"/>
          </a:xfrm>
          <a:prstGeom prst="straightConnector1">
            <a:avLst/>
          </a:prstGeom>
          <a:noFill/>
          <a:ln cap="flat" cmpd="sng" w="9525">
            <a:solidFill>
              <a:srgbClr val="2B2C30"/>
            </a:solidFill>
            <a:prstDash val="solid"/>
            <a:round/>
            <a:headEnd len="sm" w="sm" type="none"/>
            <a:tailEnd len="sm" w="sm" type="none"/>
          </a:ln>
        </p:spPr>
      </p:cxnSp>
      <p:sp>
        <p:nvSpPr>
          <p:cNvPr id="403" name="Google Shape;403;p30"/>
          <p:cNvSpPr txBox="1"/>
          <p:nvPr/>
        </p:nvSpPr>
        <p:spPr>
          <a:xfrm>
            <a:off x="1006871" y="942975"/>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ASSESSMENT</a:t>
            </a:r>
            <a:endParaRPr/>
          </a:p>
        </p:txBody>
      </p:sp>
      <p:sp>
        <p:nvSpPr>
          <p:cNvPr id="404" name="Google Shape;404;p30"/>
          <p:cNvSpPr txBox="1"/>
          <p:nvPr/>
        </p:nvSpPr>
        <p:spPr>
          <a:xfrm>
            <a:off x="1016407" y="2268078"/>
            <a:ext cx="3773952" cy="1021715"/>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i="0" lang="en-US" sz="2899" u="none" cap="none" strike="noStrike">
                <a:solidFill>
                  <a:srgbClr val="2B2C30"/>
                </a:solidFill>
                <a:latin typeface="Public Sans"/>
                <a:ea typeface="Public Sans"/>
                <a:cs typeface="Public Sans"/>
                <a:sym typeface="Public Sans"/>
              </a:rPr>
              <a:t>Impact Portfolios</a:t>
            </a:r>
            <a:endParaRPr/>
          </a:p>
          <a:p>
            <a:pPr indent="0" lvl="0" marL="0" marR="0" rtl="0" algn="l">
              <a:lnSpc>
                <a:spcPct val="140013"/>
              </a:lnSpc>
              <a:spcBef>
                <a:spcPts val="0"/>
              </a:spcBef>
              <a:spcAft>
                <a:spcPts val="0"/>
              </a:spcAft>
              <a:buNone/>
            </a:pPr>
            <a:r>
              <a:t/>
            </a:r>
            <a:endParaRPr b="1" i="0" sz="2899" u="none" cap="none" strike="noStrike">
              <a:solidFill>
                <a:srgbClr val="2B2C30"/>
              </a:solidFill>
              <a:latin typeface="Public Sans"/>
              <a:ea typeface="Public Sans"/>
              <a:cs typeface="Public Sans"/>
              <a:sym typeface="Public Sans"/>
            </a:endParaRPr>
          </a:p>
        </p:txBody>
      </p:sp>
      <p:sp>
        <p:nvSpPr>
          <p:cNvPr id="405" name="Google Shape;405;p30"/>
          <p:cNvSpPr txBox="1"/>
          <p:nvPr/>
        </p:nvSpPr>
        <p:spPr>
          <a:xfrm>
            <a:off x="5188820" y="2268078"/>
            <a:ext cx="3773952" cy="153606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900" u="none" cap="none" strike="noStrike">
                <a:solidFill>
                  <a:srgbClr val="2B2C30"/>
                </a:solidFill>
                <a:latin typeface="Public Sans"/>
                <a:ea typeface="Public Sans"/>
                <a:cs typeface="Public Sans"/>
                <a:sym typeface="Public Sans"/>
              </a:rPr>
              <a:t>Project-Based Assessments</a:t>
            </a:r>
            <a:endParaRPr/>
          </a:p>
          <a:p>
            <a:pPr indent="0" lvl="0" marL="0" marR="0" rtl="0" algn="l">
              <a:lnSpc>
                <a:spcPct val="140000"/>
              </a:lnSpc>
              <a:spcBef>
                <a:spcPts val="0"/>
              </a:spcBef>
              <a:spcAft>
                <a:spcPts val="0"/>
              </a:spcAft>
              <a:buNone/>
            </a:pPr>
            <a:r>
              <a:t/>
            </a:r>
            <a:endParaRPr b="1" i="0" sz="2900" u="none" cap="none" strike="noStrike">
              <a:solidFill>
                <a:srgbClr val="2B2C30"/>
              </a:solidFill>
              <a:latin typeface="Public Sans"/>
              <a:ea typeface="Public Sans"/>
              <a:cs typeface="Public Sans"/>
              <a:sym typeface="Public Sans"/>
            </a:endParaRPr>
          </a:p>
        </p:txBody>
      </p:sp>
      <p:sp>
        <p:nvSpPr>
          <p:cNvPr id="406" name="Google Shape;406;p30"/>
          <p:cNvSpPr txBox="1"/>
          <p:nvPr/>
        </p:nvSpPr>
        <p:spPr>
          <a:xfrm>
            <a:off x="9350276" y="2268078"/>
            <a:ext cx="3773952" cy="50736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900" u="none" cap="none" strike="noStrike">
                <a:solidFill>
                  <a:srgbClr val="2B2C30"/>
                </a:solidFill>
                <a:latin typeface="Public Sans"/>
                <a:ea typeface="Public Sans"/>
                <a:cs typeface="Public Sans"/>
                <a:sym typeface="Public Sans"/>
              </a:rPr>
              <a:t>Reflective Analysis</a:t>
            </a:r>
            <a:endParaRPr/>
          </a:p>
        </p:txBody>
      </p:sp>
      <p:sp>
        <p:nvSpPr>
          <p:cNvPr id="407" name="Google Shape;407;p30"/>
          <p:cNvSpPr txBox="1"/>
          <p:nvPr/>
        </p:nvSpPr>
        <p:spPr>
          <a:xfrm>
            <a:off x="13533802" y="2268078"/>
            <a:ext cx="3773952" cy="102171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900" u="none" cap="none" strike="noStrike">
                <a:solidFill>
                  <a:srgbClr val="2B2C30"/>
                </a:solidFill>
                <a:latin typeface="Public Sans"/>
                <a:ea typeface="Public Sans"/>
                <a:cs typeface="Public Sans"/>
                <a:sym typeface="Public Sans"/>
              </a:rPr>
              <a:t>Holistic Capstone Evaluation</a:t>
            </a:r>
            <a:endParaRPr/>
          </a:p>
        </p:txBody>
      </p:sp>
      <p:sp>
        <p:nvSpPr>
          <p:cNvPr id="408" name="Google Shape;408;p30"/>
          <p:cNvSpPr txBox="1"/>
          <p:nvPr/>
        </p:nvSpPr>
        <p:spPr>
          <a:xfrm>
            <a:off x="1016407" y="3523595"/>
            <a:ext cx="3773952" cy="4754880"/>
          </a:xfrm>
          <a:prstGeom prst="rect">
            <a:avLst/>
          </a:prstGeom>
          <a:noFill/>
          <a:ln>
            <a:noFill/>
          </a:ln>
        </p:spPr>
        <p:txBody>
          <a:bodyPr anchorCtr="0" anchor="t" bIns="0" lIns="0" spcFirstLastPara="1" rIns="0" wrap="square" tIns="0">
            <a:spAutoFit/>
          </a:bodyPr>
          <a:lstStyle/>
          <a:p>
            <a:pPr indent="-183514" lvl="1" marL="367031" marR="0" rtl="0" algn="l">
              <a:lnSpc>
                <a:spcPct val="140000"/>
              </a:lnSpc>
              <a:spcBef>
                <a:spcPts val="0"/>
              </a:spcBef>
              <a:spcAft>
                <a:spcPts val="0"/>
              </a:spcAft>
              <a:buClr>
                <a:srgbClr val="2B2C30"/>
              </a:buClr>
              <a:buSzPts val="1700"/>
              <a:buFont typeface="Arial"/>
              <a:buChar char="•"/>
            </a:pPr>
            <a:r>
              <a:rPr b="1" i="0" lang="en-US" sz="1700" u="none" cap="none" strike="noStrike">
                <a:solidFill>
                  <a:srgbClr val="2B2C30"/>
                </a:solidFill>
                <a:latin typeface="Public Sans"/>
                <a:ea typeface="Public Sans"/>
                <a:cs typeface="Public Sans"/>
                <a:sym typeface="Public Sans"/>
              </a:rPr>
              <a:t>Content</a:t>
            </a:r>
            <a:r>
              <a:rPr b="0" i="0" lang="en-US" sz="1700" u="none" cap="none" strike="noStrike">
                <a:solidFill>
                  <a:srgbClr val="2B2C30"/>
                </a:solidFill>
                <a:latin typeface="Public Sans"/>
                <a:ea typeface="Public Sans"/>
                <a:cs typeface="Public Sans"/>
                <a:sym typeface="Public Sans"/>
              </a:rPr>
              <a:t>: Includes projects, case studies, SDG-specific research.</a:t>
            </a:r>
            <a:endParaRPr/>
          </a:p>
          <a:p>
            <a:pPr indent="-183514" lvl="1" marL="367031" marR="0" rtl="0" algn="l">
              <a:lnSpc>
                <a:spcPct val="140000"/>
              </a:lnSpc>
              <a:spcBef>
                <a:spcPts val="0"/>
              </a:spcBef>
              <a:spcAft>
                <a:spcPts val="0"/>
              </a:spcAft>
              <a:buClr>
                <a:srgbClr val="2B2C30"/>
              </a:buClr>
              <a:buSzPts val="1700"/>
              <a:buFont typeface="Arial"/>
              <a:buChar char="•"/>
            </a:pPr>
            <a:r>
              <a:rPr b="1" i="0" lang="en-US" sz="1700" u="none" cap="none" strike="noStrike">
                <a:solidFill>
                  <a:srgbClr val="2B2C30"/>
                </a:solidFill>
                <a:latin typeface="Public Sans"/>
                <a:ea typeface="Public Sans"/>
                <a:cs typeface="Public Sans"/>
                <a:sym typeface="Public Sans"/>
              </a:rPr>
              <a:t>Highlights</a:t>
            </a:r>
            <a:r>
              <a:rPr b="0" i="0" lang="en-US" sz="1700" u="none" cap="none" strike="noStrike">
                <a:solidFill>
                  <a:srgbClr val="2B2C30"/>
                </a:solidFill>
                <a:latin typeface="Public Sans"/>
                <a:ea typeface="Public Sans"/>
                <a:cs typeface="Public Sans"/>
                <a:sym typeface="Public Sans"/>
              </a:rPr>
              <a:t>: Showcases interdisciplinary achievements and real-world SDG contributions.</a:t>
            </a:r>
            <a:endParaRPr/>
          </a:p>
          <a:p>
            <a:pPr indent="-183514" lvl="1" marL="367031" marR="0" rtl="0" algn="l">
              <a:lnSpc>
                <a:spcPct val="140000"/>
              </a:lnSpc>
              <a:spcBef>
                <a:spcPts val="0"/>
              </a:spcBef>
              <a:spcAft>
                <a:spcPts val="0"/>
              </a:spcAft>
              <a:buClr>
                <a:srgbClr val="2B2C30"/>
              </a:buClr>
              <a:buSzPts val="1700"/>
              <a:buFont typeface="Arial"/>
              <a:buChar char="•"/>
            </a:pPr>
            <a:r>
              <a:rPr b="1" i="0" lang="en-US" sz="1700" u="none" cap="none" strike="noStrike">
                <a:solidFill>
                  <a:srgbClr val="2B2C30"/>
                </a:solidFill>
                <a:latin typeface="Public Sans"/>
                <a:ea typeface="Public Sans"/>
                <a:cs typeface="Public Sans"/>
                <a:sym typeface="Public Sans"/>
              </a:rPr>
              <a:t>Personal Reflections</a:t>
            </a:r>
            <a:r>
              <a:rPr b="0" i="0" lang="en-US" sz="1700" u="none" cap="none" strike="noStrike">
                <a:solidFill>
                  <a:srgbClr val="2B2C30"/>
                </a:solidFill>
                <a:latin typeface="Public Sans"/>
                <a:ea typeface="Public Sans"/>
                <a:cs typeface="Public Sans"/>
                <a:sym typeface="Public Sans"/>
              </a:rPr>
              <a:t>: Documents growth, insights, and learning experiences.</a:t>
            </a:r>
            <a:endParaRPr/>
          </a:p>
          <a:p>
            <a:pPr indent="-183514" lvl="1" marL="367031" marR="0" rtl="0" algn="l">
              <a:lnSpc>
                <a:spcPct val="140000"/>
              </a:lnSpc>
              <a:spcBef>
                <a:spcPts val="0"/>
              </a:spcBef>
              <a:spcAft>
                <a:spcPts val="0"/>
              </a:spcAft>
              <a:buClr>
                <a:srgbClr val="2B2C30"/>
              </a:buClr>
              <a:buSzPts val="1700"/>
              <a:buFont typeface="Arial"/>
              <a:buChar char="•"/>
            </a:pPr>
            <a:r>
              <a:rPr b="1" i="0" lang="en-US" sz="1700" u="none" cap="none" strike="noStrike">
                <a:solidFill>
                  <a:srgbClr val="2B2C30"/>
                </a:solidFill>
                <a:latin typeface="Public Sans"/>
                <a:ea typeface="Public Sans"/>
                <a:cs typeface="Public Sans"/>
                <a:sym typeface="Public Sans"/>
              </a:rPr>
              <a:t>Purpose</a:t>
            </a:r>
            <a:r>
              <a:rPr b="0" i="0" lang="en-US" sz="1700" u="none" cap="none" strike="noStrike">
                <a:solidFill>
                  <a:srgbClr val="2B2C30"/>
                </a:solidFill>
                <a:latin typeface="Public Sans"/>
                <a:ea typeface="Public Sans"/>
                <a:cs typeface="Public Sans"/>
                <a:sym typeface="Public Sans"/>
              </a:rPr>
              <a:t>: Demonstrates evolving problem-solving skills and impact.</a:t>
            </a:r>
            <a:endParaRPr/>
          </a:p>
          <a:p>
            <a:pPr indent="-183514" lvl="1" marL="367031" marR="0" rtl="0" algn="l">
              <a:lnSpc>
                <a:spcPct val="140000"/>
              </a:lnSpc>
              <a:spcBef>
                <a:spcPts val="0"/>
              </a:spcBef>
              <a:spcAft>
                <a:spcPts val="0"/>
              </a:spcAft>
              <a:buClr>
                <a:srgbClr val="2B2C30"/>
              </a:buClr>
              <a:buSzPts val="1700"/>
              <a:buFont typeface="Arial"/>
              <a:buChar char="•"/>
            </a:pPr>
            <a:r>
              <a:rPr b="1" i="0" lang="en-US" sz="1700" u="none" cap="none" strike="noStrike">
                <a:solidFill>
                  <a:srgbClr val="2B2C30"/>
                </a:solidFill>
                <a:latin typeface="Public Sans"/>
                <a:ea typeface="Public Sans"/>
                <a:cs typeface="Public Sans"/>
                <a:sym typeface="Public Sans"/>
              </a:rPr>
              <a:t>Outcome</a:t>
            </a:r>
            <a:r>
              <a:rPr b="0" i="0" lang="en-US" sz="1700" u="none" cap="none" strike="noStrike">
                <a:solidFill>
                  <a:srgbClr val="2B2C30"/>
                </a:solidFill>
                <a:latin typeface="Public Sans"/>
                <a:ea typeface="Public Sans"/>
                <a:cs typeface="Public Sans"/>
                <a:sym typeface="Public Sans"/>
              </a:rPr>
              <a:t>: Provides a holistic view of the student’s academic journey within the SDG framework</a:t>
            </a:r>
            <a:endParaRPr/>
          </a:p>
          <a:p>
            <a:pPr indent="0" lvl="0" marL="0" marR="0" rtl="0" algn="l">
              <a:lnSpc>
                <a:spcPct val="156411"/>
              </a:lnSpc>
              <a:spcBef>
                <a:spcPts val="0"/>
              </a:spcBef>
              <a:spcAft>
                <a:spcPts val="0"/>
              </a:spcAft>
              <a:buNone/>
            </a:pPr>
            <a:r>
              <a:t/>
            </a:r>
            <a:endParaRPr b="0" i="0" sz="1700" u="none" cap="none" strike="noStrike">
              <a:solidFill>
                <a:srgbClr val="2B2C30"/>
              </a:solidFill>
              <a:latin typeface="Public Sans"/>
              <a:ea typeface="Public Sans"/>
              <a:cs typeface="Public Sans"/>
              <a:sym typeface="Public Sans"/>
            </a:endParaRPr>
          </a:p>
        </p:txBody>
      </p:sp>
      <p:sp>
        <p:nvSpPr>
          <p:cNvPr id="409" name="Google Shape;409;p30"/>
          <p:cNvSpPr txBox="1"/>
          <p:nvPr/>
        </p:nvSpPr>
        <p:spPr>
          <a:xfrm>
            <a:off x="5176274" y="3523595"/>
            <a:ext cx="3772057" cy="3833495"/>
          </a:xfrm>
          <a:prstGeom prst="rect">
            <a:avLst/>
          </a:prstGeom>
          <a:noFill/>
          <a:ln>
            <a:noFill/>
          </a:ln>
        </p:spPr>
        <p:txBody>
          <a:bodyPr anchorCtr="0" anchor="t" bIns="0" lIns="0" spcFirstLastPara="1" rIns="0" wrap="square" tIns="0">
            <a:spAutoFit/>
          </a:bodyPr>
          <a:lstStyle/>
          <a:p>
            <a:pPr indent="-183514" lvl="1" marL="367031" marR="0" rtl="0" algn="l">
              <a:lnSpc>
                <a:spcPct val="140000"/>
              </a:lnSpc>
              <a:spcBef>
                <a:spcPts val="0"/>
              </a:spcBef>
              <a:spcAft>
                <a:spcPts val="0"/>
              </a:spcAft>
              <a:buClr>
                <a:srgbClr val="2B2C30"/>
              </a:buClr>
              <a:buSzPts val="1700"/>
              <a:buFont typeface="Arial"/>
              <a:buChar char="•"/>
            </a:pPr>
            <a:r>
              <a:rPr b="1" i="0" lang="en-US" sz="1700" u="none" cap="none" strike="noStrike">
                <a:solidFill>
                  <a:srgbClr val="2B2C30"/>
                </a:solidFill>
                <a:latin typeface="Public Sans"/>
                <a:ea typeface="Public Sans"/>
                <a:cs typeface="Public Sans"/>
                <a:sym typeface="Public Sans"/>
              </a:rPr>
              <a:t>Collaborative Solution Proposals</a:t>
            </a:r>
            <a:r>
              <a:rPr b="0" i="0" lang="en-US" sz="1700" u="none" cap="none" strike="noStrike">
                <a:solidFill>
                  <a:srgbClr val="2B2C30"/>
                </a:solidFill>
                <a:latin typeface="Public Sans"/>
                <a:ea typeface="Public Sans"/>
                <a:cs typeface="Public Sans"/>
                <a:sym typeface="Public Sans"/>
              </a:rPr>
              <a:t>: Students work in interdisciplinary teams to develop proposals addressing specific SDG issues. </a:t>
            </a:r>
            <a:endParaRPr/>
          </a:p>
          <a:p>
            <a:pPr indent="-183514" lvl="1" marL="367031" marR="0" rtl="0" algn="l">
              <a:lnSpc>
                <a:spcPct val="140000"/>
              </a:lnSpc>
              <a:spcBef>
                <a:spcPts val="0"/>
              </a:spcBef>
              <a:spcAft>
                <a:spcPts val="0"/>
              </a:spcAft>
              <a:buClr>
                <a:srgbClr val="2B2C30"/>
              </a:buClr>
              <a:buSzPts val="1700"/>
              <a:buFont typeface="Arial"/>
              <a:buChar char="•"/>
            </a:pPr>
            <a:r>
              <a:rPr b="1" i="0" lang="en-US" sz="1700" u="none" cap="none" strike="noStrike">
                <a:solidFill>
                  <a:srgbClr val="2B2C30"/>
                </a:solidFill>
                <a:latin typeface="Public Sans"/>
                <a:ea typeface="Public Sans"/>
                <a:cs typeface="Public Sans"/>
                <a:sym typeface="Public Sans"/>
              </a:rPr>
              <a:t>Community-Based Projects: </a:t>
            </a:r>
            <a:r>
              <a:rPr b="0" i="0" lang="en-US" sz="1700" u="none" cap="none" strike="noStrike">
                <a:solidFill>
                  <a:srgbClr val="2B2C30"/>
                </a:solidFill>
                <a:latin typeface="Public Sans"/>
                <a:ea typeface="Public Sans"/>
                <a:cs typeface="Public Sans"/>
                <a:sym typeface="Public Sans"/>
              </a:rPr>
              <a:t>Students partner with NGOs, businesses, or community groups on SDG-aligned initiatives. </a:t>
            </a:r>
            <a:endParaRPr/>
          </a:p>
          <a:p>
            <a:pPr indent="-183514" lvl="1" marL="367031" marR="0" rtl="0" algn="l">
              <a:lnSpc>
                <a:spcPct val="140000"/>
              </a:lnSpc>
              <a:spcBef>
                <a:spcPts val="0"/>
              </a:spcBef>
              <a:spcAft>
                <a:spcPts val="0"/>
              </a:spcAft>
              <a:buClr>
                <a:srgbClr val="2B2C30"/>
              </a:buClr>
              <a:buSzPts val="1700"/>
              <a:buFont typeface="Arial"/>
              <a:buChar char="•"/>
            </a:pPr>
            <a:r>
              <a:rPr b="1" i="0" lang="en-US" sz="1700" u="none" cap="none" strike="noStrike">
                <a:solidFill>
                  <a:srgbClr val="2B2C30"/>
                </a:solidFill>
                <a:latin typeface="Public Sans"/>
                <a:ea typeface="Public Sans"/>
                <a:cs typeface="Public Sans"/>
                <a:sym typeface="Public Sans"/>
              </a:rPr>
              <a:t>Review Process: </a:t>
            </a:r>
            <a:r>
              <a:rPr b="0" i="0" lang="en-US" sz="1700" u="none" cap="none" strike="noStrike">
                <a:solidFill>
                  <a:srgbClr val="2B2C30"/>
                </a:solidFill>
                <a:latin typeface="Public Sans"/>
                <a:ea typeface="Public Sans"/>
                <a:cs typeface="Public Sans"/>
                <a:sym typeface="Public Sans"/>
              </a:rPr>
              <a:t>Faculty and relevant industry or community stakeholders review each project </a:t>
            </a:r>
            <a:endParaRPr/>
          </a:p>
          <a:p>
            <a:pPr indent="0" lvl="0" marL="0" marR="0" rtl="0" algn="l">
              <a:lnSpc>
                <a:spcPct val="140000"/>
              </a:lnSpc>
              <a:spcBef>
                <a:spcPts val="0"/>
              </a:spcBef>
              <a:spcAft>
                <a:spcPts val="0"/>
              </a:spcAft>
              <a:buNone/>
            </a:pPr>
            <a:r>
              <a:t/>
            </a:r>
            <a:endParaRPr b="0" i="0" sz="1700" u="none" cap="none" strike="noStrike">
              <a:solidFill>
                <a:srgbClr val="2B2C30"/>
              </a:solidFill>
              <a:latin typeface="Public Sans"/>
              <a:ea typeface="Public Sans"/>
              <a:cs typeface="Public Sans"/>
              <a:sym typeface="Public Sans"/>
            </a:endParaRPr>
          </a:p>
        </p:txBody>
      </p:sp>
      <p:sp>
        <p:nvSpPr>
          <p:cNvPr id="410" name="Google Shape;410;p30"/>
          <p:cNvSpPr txBox="1"/>
          <p:nvPr/>
        </p:nvSpPr>
        <p:spPr>
          <a:xfrm>
            <a:off x="9334247" y="3523595"/>
            <a:ext cx="3772057" cy="4719320"/>
          </a:xfrm>
          <a:prstGeom prst="rect">
            <a:avLst/>
          </a:prstGeom>
          <a:noFill/>
          <a:ln>
            <a:noFill/>
          </a:ln>
        </p:spPr>
        <p:txBody>
          <a:bodyPr anchorCtr="0" anchor="t" bIns="0" lIns="0" spcFirstLastPara="1" rIns="0" wrap="square" tIns="0">
            <a:spAutoFit/>
          </a:bodyPr>
          <a:lstStyle/>
          <a:p>
            <a:pPr indent="-183514" lvl="1" marL="367031" marR="0" rtl="0" algn="l">
              <a:lnSpc>
                <a:spcPct val="140000"/>
              </a:lnSpc>
              <a:spcBef>
                <a:spcPts val="0"/>
              </a:spcBef>
              <a:spcAft>
                <a:spcPts val="0"/>
              </a:spcAft>
              <a:buClr>
                <a:srgbClr val="2B2C30"/>
              </a:buClr>
              <a:buSzPts val="1700"/>
              <a:buFont typeface="Arial"/>
              <a:buChar char="•"/>
            </a:pPr>
            <a:r>
              <a:rPr b="1" i="0" lang="en-US" sz="1700" u="none" cap="none" strike="noStrike">
                <a:solidFill>
                  <a:srgbClr val="2B2C30"/>
                </a:solidFill>
                <a:latin typeface="Public Sans"/>
                <a:ea typeface="Public Sans"/>
                <a:cs typeface="Public Sans"/>
                <a:sym typeface="Public Sans"/>
              </a:rPr>
              <a:t>Reflection</a:t>
            </a:r>
            <a:r>
              <a:rPr b="0" i="0" lang="en-US" sz="1700" u="none" cap="none" strike="noStrike">
                <a:solidFill>
                  <a:srgbClr val="2B2C30"/>
                </a:solidFill>
                <a:latin typeface="Public Sans"/>
                <a:ea typeface="Public Sans"/>
                <a:cs typeface="Public Sans"/>
                <a:sym typeface="Public Sans"/>
              </a:rPr>
              <a:t>: Students consider the potential and limitations of their proposed solutions.</a:t>
            </a:r>
            <a:endParaRPr/>
          </a:p>
          <a:p>
            <a:pPr indent="-183514" lvl="1" marL="367031" marR="0" rtl="0" algn="l">
              <a:lnSpc>
                <a:spcPct val="140000"/>
              </a:lnSpc>
              <a:spcBef>
                <a:spcPts val="0"/>
              </a:spcBef>
              <a:spcAft>
                <a:spcPts val="0"/>
              </a:spcAft>
              <a:buClr>
                <a:srgbClr val="2B2C30"/>
              </a:buClr>
              <a:buSzPts val="1700"/>
              <a:buFont typeface="Arial"/>
              <a:buChar char="•"/>
            </a:pPr>
            <a:r>
              <a:rPr b="1" i="0" lang="en-US" sz="1700" u="none" cap="none" strike="noStrike">
                <a:solidFill>
                  <a:srgbClr val="2B2C30"/>
                </a:solidFill>
                <a:latin typeface="Public Sans"/>
                <a:ea typeface="Public Sans"/>
                <a:cs typeface="Public Sans"/>
                <a:sym typeface="Public Sans"/>
              </a:rPr>
              <a:t>Field Connection</a:t>
            </a:r>
            <a:r>
              <a:rPr b="0" i="0" lang="en-US" sz="1700" u="none" cap="none" strike="noStrike">
                <a:solidFill>
                  <a:srgbClr val="2B2C30"/>
                </a:solidFill>
                <a:latin typeface="Public Sans"/>
                <a:ea typeface="Public Sans"/>
                <a:cs typeface="Public Sans"/>
                <a:sym typeface="Public Sans"/>
              </a:rPr>
              <a:t>: Analyze how their chosen SDG influences their primary area of study.</a:t>
            </a:r>
            <a:endParaRPr/>
          </a:p>
          <a:p>
            <a:pPr indent="-183514" lvl="1" marL="367031" marR="0" rtl="0" algn="l">
              <a:lnSpc>
                <a:spcPct val="140000"/>
              </a:lnSpc>
              <a:spcBef>
                <a:spcPts val="0"/>
              </a:spcBef>
              <a:spcAft>
                <a:spcPts val="0"/>
              </a:spcAft>
              <a:buClr>
                <a:srgbClr val="2B2C30"/>
              </a:buClr>
              <a:buSzPts val="1700"/>
              <a:buFont typeface="Arial"/>
              <a:buChar char="•"/>
            </a:pPr>
            <a:r>
              <a:rPr b="1" i="0" lang="en-US" sz="1700" u="none" cap="none" strike="noStrike">
                <a:solidFill>
                  <a:srgbClr val="2B2C30"/>
                </a:solidFill>
                <a:latin typeface="Public Sans"/>
                <a:ea typeface="Public Sans"/>
                <a:cs typeface="Public Sans"/>
                <a:sym typeface="Public Sans"/>
              </a:rPr>
              <a:t>Ethics and Sustainability</a:t>
            </a:r>
            <a:r>
              <a:rPr b="0" i="0" lang="en-US" sz="1700" u="none" cap="none" strike="noStrike">
                <a:solidFill>
                  <a:srgbClr val="2B2C30"/>
                </a:solidFill>
                <a:latin typeface="Public Sans"/>
                <a:ea typeface="Public Sans"/>
                <a:cs typeface="Public Sans"/>
                <a:sym typeface="Public Sans"/>
              </a:rPr>
              <a:t>: Reflect on how their learning shapes their approach to ethical, inclusive, and sustainable solutions.</a:t>
            </a:r>
            <a:endParaRPr/>
          </a:p>
          <a:p>
            <a:pPr indent="-183514" lvl="1" marL="367031" marR="0" rtl="0" algn="l">
              <a:lnSpc>
                <a:spcPct val="140000"/>
              </a:lnSpc>
              <a:spcBef>
                <a:spcPts val="0"/>
              </a:spcBef>
              <a:spcAft>
                <a:spcPts val="0"/>
              </a:spcAft>
              <a:buClr>
                <a:srgbClr val="2B2C30"/>
              </a:buClr>
              <a:buSzPts val="1700"/>
              <a:buFont typeface="Arial"/>
              <a:buChar char="•"/>
            </a:pPr>
            <a:r>
              <a:rPr b="1" i="0" lang="en-US" sz="1700" u="none" cap="none" strike="noStrike">
                <a:solidFill>
                  <a:srgbClr val="2B2C30"/>
                </a:solidFill>
                <a:latin typeface="Public Sans"/>
                <a:ea typeface="Public Sans"/>
                <a:cs typeface="Public Sans"/>
                <a:sym typeface="Public Sans"/>
              </a:rPr>
              <a:t>Purpose</a:t>
            </a:r>
            <a:r>
              <a:rPr b="0" i="0" lang="en-US" sz="1700" u="none" cap="none" strike="noStrike">
                <a:solidFill>
                  <a:srgbClr val="2B2C30"/>
                </a:solidFill>
                <a:latin typeface="Public Sans"/>
                <a:ea typeface="Public Sans"/>
                <a:cs typeface="Public Sans"/>
                <a:sym typeface="Public Sans"/>
              </a:rPr>
              <a:t>: Promotes critical self-evaluation and heightens awareness of social and ethical implications in their work.</a:t>
            </a:r>
            <a:endParaRPr/>
          </a:p>
          <a:p>
            <a:pPr indent="0" lvl="0" marL="0" marR="0" rtl="0" algn="l">
              <a:lnSpc>
                <a:spcPct val="140000"/>
              </a:lnSpc>
              <a:spcBef>
                <a:spcPts val="0"/>
              </a:spcBef>
              <a:spcAft>
                <a:spcPts val="0"/>
              </a:spcAft>
              <a:buNone/>
            </a:pPr>
            <a:r>
              <a:t/>
            </a:r>
            <a:endParaRPr b="0" i="0" sz="1700" u="none" cap="none" strike="noStrike">
              <a:solidFill>
                <a:srgbClr val="2B2C30"/>
              </a:solidFill>
              <a:latin typeface="Public Sans"/>
              <a:ea typeface="Public Sans"/>
              <a:cs typeface="Public Sans"/>
              <a:sym typeface="Public Sans"/>
            </a:endParaRPr>
          </a:p>
        </p:txBody>
      </p:sp>
      <p:sp>
        <p:nvSpPr>
          <p:cNvPr id="411" name="Google Shape;411;p30"/>
          <p:cNvSpPr txBox="1"/>
          <p:nvPr/>
        </p:nvSpPr>
        <p:spPr>
          <a:xfrm>
            <a:off x="13492219" y="3523595"/>
            <a:ext cx="3767081" cy="4983480"/>
          </a:xfrm>
          <a:prstGeom prst="rect">
            <a:avLst/>
          </a:prstGeom>
          <a:noFill/>
          <a:ln>
            <a:noFill/>
          </a:ln>
        </p:spPr>
        <p:txBody>
          <a:bodyPr anchorCtr="0" anchor="t" bIns="0" lIns="0" spcFirstLastPara="1" rIns="0" wrap="square" tIns="0">
            <a:spAutoFit/>
          </a:bodyPr>
          <a:lstStyle/>
          <a:p>
            <a:pPr indent="-194310" lvl="1" marL="388620" marR="0" rtl="0" algn="l">
              <a:lnSpc>
                <a:spcPct val="140000"/>
              </a:lnSpc>
              <a:spcBef>
                <a:spcPts val="0"/>
              </a:spcBef>
              <a:spcAft>
                <a:spcPts val="0"/>
              </a:spcAft>
              <a:buClr>
                <a:srgbClr val="2B2C30"/>
              </a:buClr>
              <a:buSzPts val="1800"/>
              <a:buFont typeface="Arial"/>
              <a:buChar char="•"/>
            </a:pPr>
            <a:r>
              <a:rPr b="1" i="0" lang="en-US" sz="1800" u="none" cap="none" strike="noStrike">
                <a:solidFill>
                  <a:srgbClr val="2B2C30"/>
                </a:solidFill>
                <a:latin typeface="Public Sans"/>
                <a:ea typeface="Public Sans"/>
                <a:cs typeface="Public Sans"/>
                <a:sym typeface="Public Sans"/>
              </a:rPr>
              <a:t>Depth and Rigor</a:t>
            </a:r>
            <a:r>
              <a:rPr b="0" i="0" lang="en-US" sz="1800" u="none" cap="none" strike="noStrike">
                <a:solidFill>
                  <a:srgbClr val="2B2C30"/>
                </a:solidFill>
                <a:latin typeface="Public Sans"/>
                <a:ea typeface="Public Sans"/>
                <a:cs typeface="Public Sans"/>
                <a:sym typeface="Public Sans"/>
              </a:rPr>
              <a:t>: Evaluates thoroughness of analysis.</a:t>
            </a:r>
            <a:endParaRPr/>
          </a:p>
          <a:p>
            <a:pPr indent="-194310" lvl="1" marL="388620" marR="0" rtl="0" algn="l">
              <a:lnSpc>
                <a:spcPct val="140000"/>
              </a:lnSpc>
              <a:spcBef>
                <a:spcPts val="0"/>
              </a:spcBef>
              <a:spcAft>
                <a:spcPts val="0"/>
              </a:spcAft>
              <a:buClr>
                <a:srgbClr val="2B2C30"/>
              </a:buClr>
              <a:buSzPts val="1800"/>
              <a:buFont typeface="Arial"/>
              <a:buChar char="•"/>
            </a:pPr>
            <a:r>
              <a:rPr b="1" i="0" lang="en-US" sz="1800" u="none" cap="none" strike="noStrike">
                <a:solidFill>
                  <a:srgbClr val="2B2C30"/>
                </a:solidFill>
                <a:latin typeface="Public Sans"/>
                <a:ea typeface="Public Sans"/>
                <a:cs typeface="Public Sans"/>
                <a:sym typeface="Public Sans"/>
              </a:rPr>
              <a:t>Relevance and Feasibility:</a:t>
            </a:r>
            <a:r>
              <a:rPr b="0" i="0" lang="en-US" sz="1800" u="none" cap="none" strike="noStrike">
                <a:solidFill>
                  <a:srgbClr val="2B2C30"/>
                </a:solidFill>
                <a:latin typeface="Public Sans"/>
                <a:ea typeface="Public Sans"/>
                <a:cs typeface="Public Sans"/>
                <a:sym typeface="Public Sans"/>
              </a:rPr>
              <a:t> Measures practical applicability of solutions.</a:t>
            </a:r>
            <a:endParaRPr/>
          </a:p>
          <a:p>
            <a:pPr indent="-183514" lvl="1" marL="367031" marR="0" rtl="0" algn="l">
              <a:lnSpc>
                <a:spcPct val="140000"/>
              </a:lnSpc>
              <a:spcBef>
                <a:spcPts val="0"/>
              </a:spcBef>
              <a:spcAft>
                <a:spcPts val="0"/>
              </a:spcAft>
              <a:buClr>
                <a:srgbClr val="2B2C30"/>
              </a:buClr>
              <a:buSzPts val="1700"/>
              <a:buFont typeface="Arial"/>
              <a:buChar char="•"/>
            </a:pPr>
            <a:r>
              <a:rPr b="1" i="0" lang="en-US" sz="1700" u="none" cap="none" strike="noStrike">
                <a:solidFill>
                  <a:srgbClr val="2B2C30"/>
                </a:solidFill>
                <a:latin typeface="Public Sans"/>
                <a:ea typeface="Public Sans"/>
                <a:cs typeface="Public Sans"/>
                <a:sym typeface="Public Sans"/>
              </a:rPr>
              <a:t>Creativity and Originality:</a:t>
            </a:r>
            <a:r>
              <a:rPr b="0" i="0" lang="en-US" sz="1700" u="none" cap="none" strike="noStrike">
                <a:solidFill>
                  <a:srgbClr val="2B2C30"/>
                </a:solidFill>
                <a:latin typeface="Public Sans"/>
                <a:ea typeface="Public Sans"/>
                <a:cs typeface="Public Sans"/>
                <a:sym typeface="Public Sans"/>
              </a:rPr>
              <a:t> Assesses innovation </a:t>
            </a:r>
            <a:endParaRPr/>
          </a:p>
          <a:p>
            <a:pPr indent="-194310" lvl="1" marL="388620" marR="0" rtl="0" algn="l">
              <a:lnSpc>
                <a:spcPct val="140000"/>
              </a:lnSpc>
              <a:spcBef>
                <a:spcPts val="0"/>
              </a:spcBef>
              <a:spcAft>
                <a:spcPts val="0"/>
              </a:spcAft>
              <a:buClr>
                <a:srgbClr val="2B2C30"/>
              </a:buClr>
              <a:buSzPts val="1800"/>
              <a:buFont typeface="Arial"/>
              <a:buChar char="•"/>
            </a:pPr>
            <a:r>
              <a:rPr b="1" i="0" lang="en-US" sz="1800" u="none" cap="none" strike="noStrike">
                <a:solidFill>
                  <a:srgbClr val="2B2C30"/>
                </a:solidFill>
                <a:latin typeface="Public Sans"/>
                <a:ea typeface="Public Sans"/>
                <a:cs typeface="Public Sans"/>
                <a:sym typeface="Public Sans"/>
              </a:rPr>
              <a:t>Social and Environmental Impact:</a:t>
            </a:r>
            <a:r>
              <a:rPr b="0" i="0" lang="en-US" sz="1800" u="none" cap="none" strike="noStrike">
                <a:solidFill>
                  <a:srgbClr val="2B2C30"/>
                </a:solidFill>
                <a:latin typeface="Public Sans"/>
                <a:ea typeface="Public Sans"/>
                <a:cs typeface="Public Sans"/>
                <a:sym typeface="Public Sans"/>
              </a:rPr>
              <a:t> Focuses on tangible contributions and broader implications.</a:t>
            </a:r>
            <a:endParaRPr/>
          </a:p>
          <a:p>
            <a:pPr indent="-194310" lvl="1" marL="388620" marR="0" rtl="0" algn="l">
              <a:lnSpc>
                <a:spcPct val="140000"/>
              </a:lnSpc>
              <a:spcBef>
                <a:spcPts val="0"/>
              </a:spcBef>
              <a:spcAft>
                <a:spcPts val="0"/>
              </a:spcAft>
              <a:buClr>
                <a:srgbClr val="2B2C30"/>
              </a:buClr>
              <a:buSzPts val="1800"/>
              <a:buFont typeface="Arial"/>
              <a:buChar char="•"/>
            </a:pPr>
            <a:r>
              <a:rPr b="1" i="0" lang="en-US" sz="1800" u="none" cap="none" strike="noStrike">
                <a:solidFill>
                  <a:srgbClr val="2B2C30"/>
                </a:solidFill>
                <a:latin typeface="Public Sans"/>
                <a:ea typeface="Public Sans"/>
                <a:cs typeface="Public Sans"/>
                <a:sym typeface="Public Sans"/>
              </a:rPr>
              <a:t>Outcome</a:t>
            </a:r>
            <a:r>
              <a:rPr b="0" i="0" lang="en-US" sz="1800" u="none" cap="none" strike="noStrike">
                <a:solidFill>
                  <a:srgbClr val="2B2C30"/>
                </a:solidFill>
                <a:latin typeface="Public Sans"/>
                <a:ea typeface="Public Sans"/>
                <a:cs typeface="Public Sans"/>
                <a:sym typeface="Public Sans"/>
              </a:rPr>
              <a:t>: Ensures students leave with comprehensive skills and a meaningful contribution to their chosen SDG field.</a:t>
            </a:r>
            <a:endParaRPr/>
          </a:p>
          <a:p>
            <a:pPr indent="0" lvl="0" marL="0" marR="0" rtl="0" algn="l">
              <a:lnSpc>
                <a:spcPct val="140000"/>
              </a:lnSpc>
              <a:spcBef>
                <a:spcPts val="0"/>
              </a:spcBef>
              <a:spcAft>
                <a:spcPts val="0"/>
              </a:spcAft>
              <a:buNone/>
            </a:pPr>
            <a:r>
              <a:t/>
            </a:r>
            <a:endParaRPr b="0" i="0" sz="1800" u="none" cap="none" strike="noStrike">
              <a:solidFill>
                <a:srgbClr val="2B2C30"/>
              </a:solidFill>
              <a:latin typeface="Public Sans"/>
              <a:ea typeface="Public Sans"/>
              <a:cs typeface="Public Sans"/>
              <a:sym typeface="Public Sans"/>
            </a:endParaRPr>
          </a:p>
        </p:txBody>
      </p:sp>
      <p:sp>
        <p:nvSpPr>
          <p:cNvPr id="412" name="Google Shape;412;p30"/>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413" name="Google Shape;413;p30"/>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417" name="Shape 417"/>
        <p:cNvGrpSpPr/>
        <p:nvPr/>
      </p:nvGrpSpPr>
      <p:grpSpPr>
        <a:xfrm>
          <a:off x="0" y="0"/>
          <a:ext cx="0" cy="0"/>
          <a:chOff x="0" y="0"/>
          <a:chExt cx="0" cy="0"/>
        </a:xfrm>
      </p:grpSpPr>
      <p:cxnSp>
        <p:nvCxnSpPr>
          <p:cNvPr id="418" name="Google Shape;418;p31"/>
          <p:cNvCxnSpPr/>
          <p:nvPr/>
        </p:nvCxnSpPr>
        <p:spPr>
          <a:xfrm flipH="1" rot="10800000">
            <a:off x="1028695" y="1760761"/>
            <a:ext cx="16230594" cy="38509"/>
          </a:xfrm>
          <a:prstGeom prst="straightConnector1">
            <a:avLst/>
          </a:prstGeom>
          <a:noFill/>
          <a:ln cap="flat" cmpd="sng" w="9525">
            <a:solidFill>
              <a:srgbClr val="2B2C30"/>
            </a:solidFill>
            <a:prstDash val="solid"/>
            <a:round/>
            <a:headEnd len="sm" w="sm" type="none"/>
            <a:tailEnd len="sm" w="sm" type="none"/>
          </a:ln>
        </p:spPr>
      </p:cxnSp>
      <p:sp>
        <p:nvSpPr>
          <p:cNvPr id="419" name="Google Shape;419;p31"/>
          <p:cNvSpPr/>
          <p:nvPr/>
        </p:nvSpPr>
        <p:spPr>
          <a:xfrm>
            <a:off x="9881424" y="2186303"/>
            <a:ext cx="5766488" cy="5766488"/>
          </a:xfrm>
          <a:custGeom>
            <a:rect b="b" l="l" r="r" t="t"/>
            <a:pathLst>
              <a:path extrusionOk="0" h="5766488" w="5766488">
                <a:moveTo>
                  <a:pt x="0" y="0"/>
                </a:moveTo>
                <a:lnTo>
                  <a:pt x="5766488" y="0"/>
                </a:lnTo>
                <a:lnTo>
                  <a:pt x="5766488" y="5766488"/>
                </a:lnTo>
                <a:lnTo>
                  <a:pt x="0" y="5766488"/>
                </a:lnTo>
                <a:lnTo>
                  <a:pt x="0" y="0"/>
                </a:lnTo>
                <a:close/>
              </a:path>
            </a:pathLst>
          </a:custGeom>
          <a:blipFill rotWithShape="1">
            <a:blip r:embed="rId3">
              <a:alphaModFix/>
            </a:blip>
            <a:stretch>
              <a:fillRect b="0" l="0" r="0" t="0"/>
            </a:stretch>
          </a:blipFill>
          <a:ln>
            <a:noFill/>
          </a:ln>
        </p:spPr>
      </p:sp>
      <p:sp>
        <p:nvSpPr>
          <p:cNvPr id="420" name="Google Shape;420;p31"/>
          <p:cNvSpPr txBox="1"/>
          <p:nvPr/>
        </p:nvSpPr>
        <p:spPr>
          <a:xfrm>
            <a:off x="1006871" y="942975"/>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INNOVATION </a:t>
            </a:r>
            <a:endParaRPr/>
          </a:p>
        </p:txBody>
      </p:sp>
      <p:sp>
        <p:nvSpPr>
          <p:cNvPr id="421" name="Google Shape;421;p31"/>
          <p:cNvSpPr txBox="1"/>
          <p:nvPr/>
        </p:nvSpPr>
        <p:spPr>
          <a:xfrm>
            <a:off x="1028689" y="2208015"/>
            <a:ext cx="8093482" cy="485965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3200" u="none" cap="none" strike="noStrike">
                <a:solidFill>
                  <a:srgbClr val="2B2C30"/>
                </a:solidFill>
                <a:latin typeface="Public Sans"/>
                <a:ea typeface="Public Sans"/>
                <a:cs typeface="Public Sans"/>
                <a:sym typeface="Public Sans"/>
              </a:rPr>
              <a:t>Three Main Points of Innovation:</a:t>
            </a:r>
            <a:endParaRPr/>
          </a:p>
          <a:p>
            <a:pPr indent="-345439" lvl="1" marL="690881" marR="0" rtl="0" algn="l">
              <a:lnSpc>
                <a:spcPct val="150000"/>
              </a:lnSpc>
              <a:spcBef>
                <a:spcPts val="0"/>
              </a:spcBef>
              <a:spcAft>
                <a:spcPts val="0"/>
              </a:spcAft>
              <a:buClr>
                <a:srgbClr val="2B2C30"/>
              </a:buClr>
              <a:buSzPts val="3200"/>
              <a:buFont typeface="Arial"/>
              <a:buChar char="•"/>
            </a:pPr>
            <a:r>
              <a:rPr b="0" i="0" lang="en-US" sz="3200" u="none" cap="none" strike="noStrike">
                <a:solidFill>
                  <a:srgbClr val="2B2C30"/>
                </a:solidFill>
                <a:latin typeface="Public Sans"/>
                <a:ea typeface="Public Sans"/>
                <a:cs typeface="Public Sans"/>
                <a:sym typeface="Public Sans"/>
              </a:rPr>
              <a:t>Incorporation of SDGs into Curriculum</a:t>
            </a:r>
            <a:endParaRPr/>
          </a:p>
          <a:p>
            <a:pPr indent="-345439" lvl="1" marL="690881" marR="0" rtl="0" algn="l">
              <a:lnSpc>
                <a:spcPct val="150000"/>
              </a:lnSpc>
              <a:spcBef>
                <a:spcPts val="0"/>
              </a:spcBef>
              <a:spcAft>
                <a:spcPts val="0"/>
              </a:spcAft>
              <a:buClr>
                <a:srgbClr val="2B2C30"/>
              </a:buClr>
              <a:buSzPts val="3200"/>
              <a:buFont typeface="Arial"/>
              <a:buChar char="•"/>
            </a:pPr>
            <a:r>
              <a:rPr b="0" i="0" lang="en-US" sz="3200" u="none" cap="none" strike="noStrike">
                <a:solidFill>
                  <a:srgbClr val="2B2C30"/>
                </a:solidFill>
                <a:latin typeface="Public Sans"/>
                <a:ea typeface="Public Sans"/>
                <a:cs typeface="Public Sans"/>
                <a:sym typeface="Public Sans"/>
              </a:rPr>
              <a:t>Deviant Interdisciplinary</a:t>
            </a:r>
            <a:endParaRPr/>
          </a:p>
          <a:p>
            <a:pPr indent="-345439" lvl="1" marL="690881" marR="0" rtl="0" algn="l">
              <a:lnSpc>
                <a:spcPct val="150000"/>
              </a:lnSpc>
              <a:spcBef>
                <a:spcPts val="0"/>
              </a:spcBef>
              <a:spcAft>
                <a:spcPts val="0"/>
              </a:spcAft>
              <a:buClr>
                <a:srgbClr val="2B2C30"/>
              </a:buClr>
              <a:buSzPts val="3200"/>
              <a:buFont typeface="Arial"/>
              <a:buChar char="•"/>
            </a:pPr>
            <a:r>
              <a:rPr b="0" i="0" lang="en-US" sz="3200" u="none" cap="none" strike="noStrike">
                <a:solidFill>
                  <a:srgbClr val="2B2C30"/>
                </a:solidFill>
                <a:latin typeface="Public Sans"/>
                <a:ea typeface="Public Sans"/>
                <a:cs typeface="Public Sans"/>
                <a:sym typeface="Public Sans"/>
              </a:rPr>
              <a:t>Semesters at Sea!</a:t>
            </a:r>
            <a:endParaRPr/>
          </a:p>
          <a:p>
            <a:pPr indent="0" lvl="0" marL="0" marR="0" rtl="0" algn="l">
              <a:lnSpc>
                <a:spcPct val="150000"/>
              </a:lnSpc>
              <a:spcBef>
                <a:spcPts val="0"/>
              </a:spcBef>
              <a:spcAft>
                <a:spcPts val="0"/>
              </a:spcAft>
              <a:buNone/>
            </a:pPr>
            <a:r>
              <a:t/>
            </a:r>
            <a:endParaRPr b="0" i="0" sz="3200" u="none" cap="none" strike="noStrike">
              <a:solidFill>
                <a:srgbClr val="2B2C30"/>
              </a:solidFill>
              <a:latin typeface="Public Sans"/>
              <a:ea typeface="Public Sans"/>
              <a:cs typeface="Public Sans"/>
              <a:sym typeface="Public Sans"/>
            </a:endParaRPr>
          </a:p>
          <a:p>
            <a:pPr indent="0" lvl="0" marL="0" marR="0" rtl="0" algn="l">
              <a:lnSpc>
                <a:spcPct val="150000"/>
              </a:lnSpc>
              <a:spcBef>
                <a:spcPts val="0"/>
              </a:spcBef>
              <a:spcAft>
                <a:spcPts val="0"/>
              </a:spcAft>
              <a:buNone/>
            </a:pPr>
            <a:r>
              <a:rPr b="0" i="0" lang="en-US" sz="3200" u="none" cap="none" strike="noStrike">
                <a:solidFill>
                  <a:srgbClr val="2B2C30"/>
                </a:solidFill>
                <a:latin typeface="Public Sans"/>
                <a:ea typeface="Public Sans"/>
                <a:cs typeface="Public Sans"/>
                <a:sym typeface="Public Sans"/>
              </a:rPr>
              <a:t>Only by opening students’ minds to the world around us can we tackle global problems!</a:t>
            </a:r>
            <a:endParaRPr/>
          </a:p>
        </p:txBody>
      </p:sp>
      <p:sp>
        <p:nvSpPr>
          <p:cNvPr id="422" name="Google Shape;422;p31"/>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423" name="Google Shape;423;p31"/>
          <p:cNvSpPr/>
          <p:nvPr/>
        </p:nvSpPr>
        <p:spPr>
          <a:xfrm>
            <a:off x="16457077" y="8692079"/>
            <a:ext cx="1775896" cy="1775896"/>
          </a:xfrm>
          <a:custGeom>
            <a:rect b="b" l="l" r="r" t="t"/>
            <a:pathLst>
              <a:path extrusionOk="0" h="1775896" w="1775896">
                <a:moveTo>
                  <a:pt x="0" y="0"/>
                </a:moveTo>
                <a:lnTo>
                  <a:pt x="1775896" y="0"/>
                </a:lnTo>
                <a:lnTo>
                  <a:pt x="1775896" y="1775896"/>
                </a:lnTo>
                <a:lnTo>
                  <a:pt x="0" y="1775896"/>
                </a:lnTo>
                <a:lnTo>
                  <a:pt x="0" y="0"/>
                </a:lnTo>
                <a:close/>
              </a:path>
            </a:pathLst>
          </a:custGeom>
          <a:blipFill rotWithShape="1">
            <a:blip r:embed="rId4">
              <a:alphaModFix/>
            </a:blip>
            <a:stretch>
              <a:fillRect b="0" l="0" r="0" t="0"/>
            </a:stretch>
          </a:blipFill>
          <a:ln>
            <a:noFill/>
          </a:ln>
        </p:spPr>
      </p:sp>
      <p:sp>
        <p:nvSpPr>
          <p:cNvPr id="424" name="Google Shape;424;p31"/>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425" name="Google Shape;425;p31"/>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05" name="Shape 105"/>
        <p:cNvGrpSpPr/>
        <p:nvPr/>
      </p:nvGrpSpPr>
      <p:grpSpPr>
        <a:xfrm>
          <a:off x="0" y="0"/>
          <a:ext cx="0" cy="0"/>
          <a:chOff x="0" y="0"/>
          <a:chExt cx="0" cy="0"/>
        </a:xfrm>
      </p:grpSpPr>
      <p:sp>
        <p:nvSpPr>
          <p:cNvPr id="106" name="Google Shape;106;p14"/>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107" name="Google Shape;107;p14"/>
          <p:cNvSpPr/>
          <p:nvPr/>
        </p:nvSpPr>
        <p:spPr>
          <a:xfrm>
            <a:off x="897922" y="805604"/>
            <a:ext cx="5496756" cy="8349503"/>
          </a:xfrm>
          <a:custGeom>
            <a:rect b="b" l="l" r="r" t="t"/>
            <a:pathLst>
              <a:path extrusionOk="0" h="8349503" w="5496756">
                <a:moveTo>
                  <a:pt x="0" y="0"/>
                </a:moveTo>
                <a:lnTo>
                  <a:pt x="5496756" y="0"/>
                </a:lnTo>
                <a:lnTo>
                  <a:pt x="5496756" y="8349503"/>
                </a:lnTo>
                <a:lnTo>
                  <a:pt x="0" y="8349503"/>
                </a:lnTo>
                <a:lnTo>
                  <a:pt x="0" y="0"/>
                </a:lnTo>
                <a:close/>
              </a:path>
            </a:pathLst>
          </a:custGeom>
          <a:blipFill rotWithShape="1">
            <a:blip r:embed="rId3">
              <a:alphaModFix/>
            </a:blip>
            <a:stretch>
              <a:fillRect b="0" l="0" r="0" t="0"/>
            </a:stretch>
          </a:blipFill>
          <a:ln>
            <a:noFill/>
          </a:ln>
        </p:spPr>
      </p:sp>
      <p:sp>
        <p:nvSpPr>
          <p:cNvPr id="108" name="Google Shape;108;p14"/>
          <p:cNvSpPr txBox="1"/>
          <p:nvPr/>
        </p:nvSpPr>
        <p:spPr>
          <a:xfrm>
            <a:off x="7473930" y="3637738"/>
            <a:ext cx="9880620" cy="2647136"/>
          </a:xfrm>
          <a:prstGeom prst="rect">
            <a:avLst/>
          </a:prstGeom>
          <a:noFill/>
          <a:ln>
            <a:noFill/>
          </a:ln>
        </p:spPr>
        <p:txBody>
          <a:bodyPr anchorCtr="0" anchor="t" bIns="0" lIns="0" spcFirstLastPara="1" rIns="0" wrap="square" tIns="0">
            <a:spAutoFit/>
          </a:bodyPr>
          <a:lstStyle/>
          <a:p>
            <a:pPr indent="0" lvl="0" marL="0" marR="0" rtl="0" algn="l">
              <a:lnSpc>
                <a:spcPct val="129990"/>
              </a:lnSpc>
              <a:spcBef>
                <a:spcPts val="0"/>
              </a:spcBef>
              <a:spcAft>
                <a:spcPts val="0"/>
              </a:spcAft>
              <a:buNone/>
            </a:pPr>
            <a:r>
              <a:rPr b="0" i="0" lang="en-US" sz="4028" u="none" cap="none" strike="noStrike">
                <a:solidFill>
                  <a:srgbClr val="2B2C30"/>
                </a:solidFill>
                <a:latin typeface="Playfair Display"/>
                <a:ea typeface="Playfair Display"/>
                <a:cs typeface="Playfair Display"/>
                <a:sym typeface="Playfair Display"/>
              </a:rPr>
              <a:t>“If we’re going to measure what universities do, let’s concentrate on what really counts” (Skyrme, 2021)</a:t>
            </a:r>
            <a:endParaRPr/>
          </a:p>
          <a:p>
            <a:pPr indent="0" lvl="0" marL="0" marR="0" rtl="0" algn="l">
              <a:lnSpc>
                <a:spcPct val="129990"/>
              </a:lnSpc>
              <a:spcBef>
                <a:spcPts val="0"/>
              </a:spcBef>
              <a:spcAft>
                <a:spcPts val="0"/>
              </a:spcAft>
              <a:buNone/>
            </a:pPr>
            <a:r>
              <a:t/>
            </a:r>
            <a:endParaRPr b="0" i="0" sz="4028" u="none" cap="none" strike="noStrike">
              <a:solidFill>
                <a:srgbClr val="2B2C30"/>
              </a:solidFill>
              <a:latin typeface="Playfair Display"/>
              <a:ea typeface="Playfair Display"/>
              <a:cs typeface="Playfair Display"/>
              <a:sym typeface="Playfair Display"/>
            </a:endParaRPr>
          </a:p>
        </p:txBody>
      </p:sp>
      <p:sp>
        <p:nvSpPr>
          <p:cNvPr id="109" name="Google Shape;109;p14"/>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4">
              <a:alphaModFix/>
            </a:blip>
            <a:stretch>
              <a:fillRect b="0" l="0" r="0" t="0"/>
            </a:stretch>
          </a:blipFill>
          <a:ln>
            <a:noFill/>
          </a:ln>
        </p:spPr>
      </p:sp>
      <p:grpSp>
        <p:nvGrpSpPr>
          <p:cNvPr id="110" name="Google Shape;110;p14"/>
          <p:cNvGrpSpPr/>
          <p:nvPr/>
        </p:nvGrpSpPr>
        <p:grpSpPr>
          <a:xfrm>
            <a:off x="646555" y="446224"/>
            <a:ext cx="6080386" cy="8886701"/>
            <a:chOff x="0" y="-28575"/>
            <a:chExt cx="1882722" cy="2751666"/>
          </a:xfrm>
        </p:grpSpPr>
        <p:sp>
          <p:nvSpPr>
            <p:cNvPr id="111" name="Google Shape;111;p14"/>
            <p:cNvSpPr/>
            <p:nvPr/>
          </p:nvSpPr>
          <p:spPr>
            <a:xfrm>
              <a:off x="0" y="0"/>
              <a:ext cx="1882722" cy="2723091"/>
            </a:xfrm>
            <a:custGeom>
              <a:rect b="b" l="l" r="r" t="t"/>
              <a:pathLst>
                <a:path extrusionOk="0" h="2723091" w="1882722">
                  <a:moveTo>
                    <a:pt x="0" y="0"/>
                  </a:moveTo>
                  <a:lnTo>
                    <a:pt x="1882722" y="0"/>
                  </a:lnTo>
                  <a:lnTo>
                    <a:pt x="1882722" y="2723091"/>
                  </a:lnTo>
                  <a:lnTo>
                    <a:pt x="0" y="2723091"/>
                  </a:lnTo>
                  <a:close/>
                </a:path>
              </a:pathLst>
            </a:custGeom>
            <a:solidFill>
              <a:srgbClr val="000000">
                <a:alpha val="0"/>
              </a:srgbClr>
            </a:solidFill>
            <a:ln cap="sq" cmpd="sng" w="9525">
              <a:solidFill>
                <a:srgbClr val="2B2C30"/>
              </a:solidFill>
              <a:prstDash val="solid"/>
              <a:miter lim="8000"/>
              <a:headEnd len="sm" w="sm" type="none"/>
              <a:tailEnd len="sm" w="sm" type="none"/>
            </a:ln>
          </p:spPr>
        </p:sp>
        <p:sp>
          <p:nvSpPr>
            <p:cNvPr id="112" name="Google Shape;112;p14"/>
            <p:cNvSpPr txBox="1"/>
            <p:nvPr/>
          </p:nvSpPr>
          <p:spPr>
            <a:xfrm>
              <a:off x="0" y="-28575"/>
              <a:ext cx="1882722" cy="2751666"/>
            </a:xfrm>
            <a:prstGeom prst="rect">
              <a:avLst/>
            </a:prstGeom>
            <a:noFill/>
            <a:ln>
              <a:noFill/>
            </a:ln>
          </p:spPr>
          <p:txBody>
            <a:bodyPr anchorCtr="0" anchor="ctr" bIns="68575" lIns="68575" spcFirstLastPara="1" rIns="68575" wrap="square" tIns="68575">
              <a:noAutofit/>
            </a:bodyPr>
            <a:lstStyle/>
            <a:p>
              <a:pPr indent="0" lvl="0" marL="0" marR="0" rtl="0" algn="ctr">
                <a:lnSpc>
                  <a:spcPct val="10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429" name="Shape 429"/>
        <p:cNvGrpSpPr/>
        <p:nvPr/>
      </p:nvGrpSpPr>
      <p:grpSpPr>
        <a:xfrm>
          <a:off x="0" y="0"/>
          <a:ext cx="0" cy="0"/>
          <a:chOff x="0" y="0"/>
          <a:chExt cx="0" cy="0"/>
        </a:xfrm>
      </p:grpSpPr>
      <p:sp>
        <p:nvSpPr>
          <p:cNvPr id="430" name="Google Shape;430;p32"/>
          <p:cNvSpPr txBox="1"/>
          <p:nvPr/>
        </p:nvSpPr>
        <p:spPr>
          <a:xfrm>
            <a:off x="1006871" y="942975"/>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SUSTAINABLE DEVELOPMENT GOALS</a:t>
            </a:r>
            <a:endParaRPr/>
          </a:p>
        </p:txBody>
      </p:sp>
      <p:cxnSp>
        <p:nvCxnSpPr>
          <p:cNvPr id="431" name="Google Shape;431;p32"/>
          <p:cNvCxnSpPr/>
          <p:nvPr/>
        </p:nvCxnSpPr>
        <p:spPr>
          <a:xfrm flipH="1" rot="10800000">
            <a:off x="-7086597" y="1760761"/>
            <a:ext cx="16230594" cy="38509"/>
          </a:xfrm>
          <a:prstGeom prst="straightConnector1">
            <a:avLst/>
          </a:prstGeom>
          <a:noFill/>
          <a:ln cap="flat" cmpd="sng" w="9525">
            <a:solidFill>
              <a:srgbClr val="2B2C30"/>
            </a:solidFill>
            <a:prstDash val="solid"/>
            <a:round/>
            <a:headEnd len="sm" w="sm" type="none"/>
            <a:tailEnd len="sm" w="sm" type="none"/>
          </a:ln>
        </p:spPr>
      </p:cxnSp>
      <p:sp>
        <p:nvSpPr>
          <p:cNvPr id="432" name="Google Shape;432;p32"/>
          <p:cNvSpPr txBox="1"/>
          <p:nvPr/>
        </p:nvSpPr>
        <p:spPr>
          <a:xfrm>
            <a:off x="1028689" y="2217540"/>
            <a:ext cx="13874340" cy="4173855"/>
          </a:xfrm>
          <a:prstGeom prst="rect">
            <a:avLst/>
          </a:prstGeom>
          <a:noFill/>
          <a:ln>
            <a:noFill/>
          </a:ln>
        </p:spPr>
        <p:txBody>
          <a:bodyPr anchorCtr="0" anchor="t" bIns="0" lIns="0" spcFirstLastPara="1" rIns="0" wrap="square" tIns="0">
            <a:spAutoFit/>
          </a:bodyPr>
          <a:lstStyle/>
          <a:p>
            <a:pPr indent="-345439" lvl="1" marL="690877" marR="0" rtl="0" algn="l">
              <a:lnSpc>
                <a:spcPct val="150015"/>
              </a:lnSpc>
              <a:spcBef>
                <a:spcPts val="0"/>
              </a:spcBef>
              <a:spcAft>
                <a:spcPts val="0"/>
              </a:spcAft>
              <a:buClr>
                <a:srgbClr val="2B2C30"/>
              </a:buClr>
              <a:buSzPts val="3199"/>
              <a:buFont typeface="Arial"/>
              <a:buChar char="•"/>
            </a:pPr>
            <a:r>
              <a:rPr b="0" i="0" lang="en-US" sz="3199" u="none" cap="none" strike="noStrike">
                <a:solidFill>
                  <a:srgbClr val="2B2C30"/>
                </a:solidFill>
                <a:latin typeface="Public Sans"/>
                <a:ea typeface="Public Sans"/>
                <a:cs typeface="Public Sans"/>
                <a:sym typeface="Public Sans"/>
              </a:rPr>
              <a:t>Incorporation of SDGs into entire curriculum</a:t>
            </a:r>
            <a:endParaRPr/>
          </a:p>
          <a:p>
            <a:pPr indent="-345439" lvl="1" marL="690877" marR="0" rtl="0" algn="l">
              <a:lnSpc>
                <a:spcPct val="150015"/>
              </a:lnSpc>
              <a:spcBef>
                <a:spcPts val="0"/>
              </a:spcBef>
              <a:spcAft>
                <a:spcPts val="0"/>
              </a:spcAft>
              <a:buClr>
                <a:srgbClr val="2B2C30"/>
              </a:buClr>
              <a:buSzPts val="3199"/>
              <a:buFont typeface="Arial"/>
              <a:buChar char="•"/>
            </a:pPr>
            <a:r>
              <a:rPr b="0" i="0" lang="en-US" sz="3199" u="none" cap="none" strike="noStrike">
                <a:solidFill>
                  <a:srgbClr val="2B2C30"/>
                </a:solidFill>
                <a:latin typeface="Public Sans"/>
                <a:ea typeface="Public Sans"/>
                <a:cs typeface="Public Sans"/>
                <a:sym typeface="Public Sans"/>
              </a:rPr>
              <a:t>Through the project-based learning, students will be able to efficiently gather the knowledge to tackle issues surrounding SDGs</a:t>
            </a:r>
            <a:endParaRPr/>
          </a:p>
          <a:p>
            <a:pPr indent="-345439" lvl="1" marL="690877" marR="0" rtl="0" algn="l">
              <a:lnSpc>
                <a:spcPct val="150015"/>
              </a:lnSpc>
              <a:spcBef>
                <a:spcPts val="0"/>
              </a:spcBef>
              <a:spcAft>
                <a:spcPts val="0"/>
              </a:spcAft>
              <a:buClr>
                <a:srgbClr val="2B2C30"/>
              </a:buClr>
              <a:buSzPts val="3199"/>
              <a:buFont typeface="Arial"/>
              <a:buChar char="•"/>
            </a:pPr>
            <a:r>
              <a:rPr b="0" i="0" lang="en-US" sz="3199" u="none" cap="none" strike="noStrike">
                <a:solidFill>
                  <a:srgbClr val="2B2C30"/>
                </a:solidFill>
                <a:latin typeface="Public Sans"/>
                <a:ea typeface="Public Sans"/>
                <a:cs typeface="Public Sans"/>
                <a:sym typeface="Public Sans"/>
              </a:rPr>
              <a:t>SDGs are interdisciplinary in nature: For example, SDG 5 Gender Equality can draw from fields of social sciences, biological sciences and medicine when tackling issues related to women’s reproductive health </a:t>
            </a:r>
            <a:endParaRPr/>
          </a:p>
        </p:txBody>
      </p:sp>
      <p:sp>
        <p:nvSpPr>
          <p:cNvPr id="433" name="Google Shape;433;p32"/>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434" name="Google Shape;434;p32"/>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438" name="Shape 438"/>
        <p:cNvGrpSpPr/>
        <p:nvPr/>
      </p:nvGrpSpPr>
      <p:grpSpPr>
        <a:xfrm>
          <a:off x="0" y="0"/>
          <a:ext cx="0" cy="0"/>
          <a:chOff x="0" y="0"/>
          <a:chExt cx="0" cy="0"/>
        </a:xfrm>
      </p:grpSpPr>
      <p:sp>
        <p:nvSpPr>
          <p:cNvPr id="439" name="Google Shape;439;p33"/>
          <p:cNvSpPr txBox="1"/>
          <p:nvPr/>
        </p:nvSpPr>
        <p:spPr>
          <a:xfrm>
            <a:off x="1006871" y="942975"/>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DEVIANT INTERDISCIPLINARITY</a:t>
            </a:r>
            <a:endParaRPr/>
          </a:p>
        </p:txBody>
      </p:sp>
      <p:cxnSp>
        <p:nvCxnSpPr>
          <p:cNvPr id="440" name="Google Shape;440;p33"/>
          <p:cNvCxnSpPr/>
          <p:nvPr/>
        </p:nvCxnSpPr>
        <p:spPr>
          <a:xfrm flipH="1" rot="10800000">
            <a:off x="-7086597" y="1760761"/>
            <a:ext cx="16230594" cy="38509"/>
          </a:xfrm>
          <a:prstGeom prst="straightConnector1">
            <a:avLst/>
          </a:prstGeom>
          <a:noFill/>
          <a:ln cap="flat" cmpd="sng" w="9525">
            <a:solidFill>
              <a:srgbClr val="2B2C30"/>
            </a:solidFill>
            <a:prstDash val="solid"/>
            <a:round/>
            <a:headEnd len="sm" w="sm" type="none"/>
            <a:tailEnd len="sm" w="sm" type="none"/>
          </a:ln>
        </p:spPr>
      </p:cxnSp>
      <p:sp>
        <p:nvSpPr>
          <p:cNvPr id="441" name="Google Shape;441;p33"/>
          <p:cNvSpPr txBox="1"/>
          <p:nvPr/>
        </p:nvSpPr>
        <p:spPr>
          <a:xfrm>
            <a:off x="1028689" y="2217540"/>
            <a:ext cx="13874340" cy="7174230"/>
          </a:xfrm>
          <a:prstGeom prst="rect">
            <a:avLst/>
          </a:prstGeom>
          <a:noFill/>
          <a:ln>
            <a:noFill/>
          </a:ln>
        </p:spPr>
        <p:txBody>
          <a:bodyPr anchorCtr="0" anchor="t" bIns="0" lIns="0" spcFirstLastPara="1" rIns="0" wrap="square" tIns="0">
            <a:spAutoFit/>
          </a:bodyPr>
          <a:lstStyle/>
          <a:p>
            <a:pPr indent="-345439" lvl="1" marL="690877" marR="0" rtl="0" algn="l">
              <a:lnSpc>
                <a:spcPct val="150015"/>
              </a:lnSpc>
              <a:spcBef>
                <a:spcPts val="0"/>
              </a:spcBef>
              <a:spcAft>
                <a:spcPts val="0"/>
              </a:spcAft>
              <a:buClr>
                <a:srgbClr val="2B2C30"/>
              </a:buClr>
              <a:buSzPts val="3199"/>
              <a:buFont typeface="Arial"/>
              <a:buChar char="•"/>
            </a:pPr>
            <a:r>
              <a:rPr b="0" i="0" lang="en-US" sz="3199" u="none" cap="none" strike="noStrike">
                <a:solidFill>
                  <a:srgbClr val="2B2C30"/>
                </a:solidFill>
                <a:latin typeface="Public Sans"/>
                <a:ea typeface="Public Sans"/>
                <a:cs typeface="Public Sans"/>
                <a:sym typeface="Public Sans"/>
              </a:rPr>
              <a:t>Deviant interdisciplinarity allows students to use their first major to address issues of sustainability and also gain a better understanding of each others’ disciplines which poses them in a better position to tackle SDGs</a:t>
            </a:r>
            <a:endParaRPr/>
          </a:p>
          <a:p>
            <a:pPr indent="-345439" lvl="1" marL="690877" marR="0" rtl="0" algn="l">
              <a:lnSpc>
                <a:spcPct val="150015"/>
              </a:lnSpc>
              <a:spcBef>
                <a:spcPts val="0"/>
              </a:spcBef>
              <a:spcAft>
                <a:spcPts val="0"/>
              </a:spcAft>
              <a:buClr>
                <a:srgbClr val="2B2C30"/>
              </a:buClr>
              <a:buSzPts val="3199"/>
              <a:buFont typeface="Arial"/>
              <a:buChar char="•"/>
            </a:pPr>
            <a:r>
              <a:rPr b="0" i="0" lang="en-US" sz="3199" u="none" cap="none" strike="noStrike">
                <a:solidFill>
                  <a:srgbClr val="2B2C30"/>
                </a:solidFill>
                <a:latin typeface="Public Sans"/>
                <a:ea typeface="Public Sans"/>
                <a:cs typeface="Public Sans"/>
                <a:sym typeface="Public Sans"/>
              </a:rPr>
              <a:t>Knowledge brokering (van Weerelt, n.d.) as an example of the inefficiencies of normal disciplinarity</a:t>
            </a:r>
            <a:endParaRPr/>
          </a:p>
          <a:p>
            <a:pPr indent="-345439" lvl="1" marL="690877" marR="0" rtl="0" algn="l">
              <a:lnSpc>
                <a:spcPct val="150015"/>
              </a:lnSpc>
              <a:spcBef>
                <a:spcPts val="0"/>
              </a:spcBef>
              <a:spcAft>
                <a:spcPts val="0"/>
              </a:spcAft>
              <a:buClr>
                <a:srgbClr val="2B2C30"/>
              </a:buClr>
              <a:buSzPts val="3199"/>
              <a:buFont typeface="Arial"/>
              <a:buChar char="•"/>
            </a:pPr>
            <a:r>
              <a:rPr b="0" i="0" lang="en-US" sz="3199" u="none" cap="none" strike="noStrike">
                <a:solidFill>
                  <a:srgbClr val="2B2C30"/>
                </a:solidFill>
                <a:latin typeface="Public Sans"/>
                <a:ea typeface="Public Sans"/>
                <a:cs typeface="Public Sans"/>
                <a:sym typeface="Public Sans"/>
              </a:rPr>
              <a:t>Fuller (2023) envisions a “deviant interdisciplinarity” which views the differences in disciplines as barriers to be torn down in the pursuit of knowledge</a:t>
            </a:r>
            <a:endParaRPr/>
          </a:p>
          <a:p>
            <a:pPr indent="-345439" lvl="1" marL="690877" marR="0" rtl="0" algn="l">
              <a:lnSpc>
                <a:spcPct val="150015"/>
              </a:lnSpc>
              <a:spcBef>
                <a:spcPts val="0"/>
              </a:spcBef>
              <a:spcAft>
                <a:spcPts val="0"/>
              </a:spcAft>
              <a:buClr>
                <a:srgbClr val="2B2C30"/>
              </a:buClr>
              <a:buSzPts val="3199"/>
              <a:buFont typeface="Arial"/>
              <a:buChar char="•"/>
            </a:pPr>
            <a:r>
              <a:rPr b="0" i="0" lang="en-US" sz="3199" u="none" cap="none" strike="noStrike">
                <a:solidFill>
                  <a:srgbClr val="2B2C30"/>
                </a:solidFill>
                <a:latin typeface="Public Sans"/>
                <a:ea typeface="Public Sans"/>
                <a:cs typeface="Public Sans"/>
                <a:sym typeface="Public Sans"/>
              </a:rPr>
              <a:t>SDGs as literal “environmental pressures” which “encourage the creative combination of previously distinct disciplines into an all-purpose technique”</a:t>
            </a:r>
            <a:endParaRPr/>
          </a:p>
        </p:txBody>
      </p:sp>
      <p:sp>
        <p:nvSpPr>
          <p:cNvPr id="442" name="Google Shape;442;p33"/>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443" name="Google Shape;443;p33"/>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447" name="Shape 447"/>
        <p:cNvGrpSpPr/>
        <p:nvPr/>
      </p:nvGrpSpPr>
      <p:grpSpPr>
        <a:xfrm>
          <a:off x="0" y="0"/>
          <a:ext cx="0" cy="0"/>
          <a:chOff x="0" y="0"/>
          <a:chExt cx="0" cy="0"/>
        </a:xfrm>
      </p:grpSpPr>
      <p:sp>
        <p:nvSpPr>
          <p:cNvPr id="448" name="Google Shape;448;p34"/>
          <p:cNvSpPr txBox="1"/>
          <p:nvPr/>
        </p:nvSpPr>
        <p:spPr>
          <a:xfrm>
            <a:off x="1006871" y="942975"/>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SEMESTER(S) AT SEA</a:t>
            </a:r>
            <a:endParaRPr/>
          </a:p>
        </p:txBody>
      </p:sp>
      <p:cxnSp>
        <p:nvCxnSpPr>
          <p:cNvPr id="449" name="Google Shape;449;p34"/>
          <p:cNvCxnSpPr/>
          <p:nvPr/>
        </p:nvCxnSpPr>
        <p:spPr>
          <a:xfrm flipH="1" rot="10800000">
            <a:off x="-7086597" y="1760761"/>
            <a:ext cx="16230594" cy="38509"/>
          </a:xfrm>
          <a:prstGeom prst="straightConnector1">
            <a:avLst/>
          </a:prstGeom>
          <a:noFill/>
          <a:ln cap="flat" cmpd="sng" w="9525">
            <a:solidFill>
              <a:srgbClr val="2B2C30"/>
            </a:solidFill>
            <a:prstDash val="solid"/>
            <a:round/>
            <a:headEnd len="sm" w="sm" type="none"/>
            <a:tailEnd len="sm" w="sm" type="none"/>
          </a:ln>
        </p:spPr>
      </p:cxnSp>
      <p:sp>
        <p:nvSpPr>
          <p:cNvPr id="450" name="Google Shape;450;p34"/>
          <p:cNvSpPr txBox="1"/>
          <p:nvPr/>
        </p:nvSpPr>
        <p:spPr>
          <a:xfrm>
            <a:off x="1028689" y="2217540"/>
            <a:ext cx="13874400" cy="8148300"/>
          </a:xfrm>
          <a:prstGeom prst="rect">
            <a:avLst/>
          </a:prstGeom>
          <a:noFill/>
          <a:ln>
            <a:noFill/>
          </a:ln>
        </p:spPr>
        <p:txBody>
          <a:bodyPr anchorCtr="0" anchor="t" bIns="0" lIns="0" spcFirstLastPara="1" rIns="0" wrap="square" tIns="0">
            <a:spAutoFit/>
          </a:bodyPr>
          <a:lstStyle/>
          <a:p>
            <a:pPr indent="0" lvl="0" marL="0" marR="0" rtl="0" algn="l">
              <a:lnSpc>
                <a:spcPct val="150015"/>
              </a:lnSpc>
              <a:spcBef>
                <a:spcPts val="0"/>
              </a:spcBef>
              <a:spcAft>
                <a:spcPts val="0"/>
              </a:spcAft>
              <a:buNone/>
            </a:pPr>
            <a:r>
              <a:rPr b="0" i="0" lang="en-US" sz="3199" u="none" cap="none" strike="noStrike">
                <a:solidFill>
                  <a:srgbClr val="2B2C30"/>
                </a:solidFill>
                <a:latin typeface="Public Sans"/>
                <a:ea typeface="Public Sans"/>
                <a:cs typeface="Public Sans"/>
                <a:sym typeface="Public Sans"/>
              </a:rPr>
              <a:t>Previous studies like </a:t>
            </a:r>
            <a:r>
              <a:rPr lang="en-US" sz="3199">
                <a:solidFill>
                  <a:srgbClr val="2B2C30"/>
                </a:solidFill>
                <a:latin typeface="Public Sans"/>
                <a:ea typeface="Public Sans"/>
                <a:cs typeface="Public Sans"/>
                <a:sym typeface="Public Sans"/>
              </a:rPr>
              <a:t>McCabe</a:t>
            </a:r>
            <a:r>
              <a:rPr b="0" i="0" lang="en-US" sz="3199" u="none" cap="none" strike="noStrike">
                <a:solidFill>
                  <a:srgbClr val="2B2C30"/>
                </a:solidFill>
                <a:latin typeface="Public Sans"/>
                <a:ea typeface="Public Sans"/>
                <a:cs typeface="Public Sans"/>
                <a:sym typeface="Public Sans"/>
              </a:rPr>
              <a:t> (199</a:t>
            </a:r>
            <a:r>
              <a:rPr lang="en-US" sz="3199">
                <a:solidFill>
                  <a:srgbClr val="2B2C30"/>
                </a:solidFill>
                <a:latin typeface="Public Sans"/>
                <a:ea typeface="Public Sans"/>
                <a:cs typeface="Public Sans"/>
                <a:sym typeface="Public Sans"/>
              </a:rPr>
              <a:t>4</a:t>
            </a:r>
            <a:r>
              <a:rPr b="0" i="0" lang="en-US" sz="3199" u="none" cap="none" strike="noStrike">
                <a:solidFill>
                  <a:srgbClr val="2B2C30"/>
                </a:solidFill>
                <a:latin typeface="Public Sans"/>
                <a:ea typeface="Public Sans"/>
                <a:cs typeface="Public Sans"/>
                <a:sym typeface="Public Sans"/>
              </a:rPr>
              <a:t>) shown how Semester at Sea programmes inculcated a global perspective consisting of</a:t>
            </a:r>
            <a:endParaRPr/>
          </a:p>
          <a:p>
            <a:pPr indent="-345439" lvl="1" marL="690877" marR="0" rtl="0" algn="l">
              <a:lnSpc>
                <a:spcPct val="150015"/>
              </a:lnSpc>
              <a:spcBef>
                <a:spcPts val="0"/>
              </a:spcBef>
              <a:spcAft>
                <a:spcPts val="0"/>
              </a:spcAft>
              <a:buClr>
                <a:srgbClr val="2B2C30"/>
              </a:buClr>
              <a:buSzPts val="3199"/>
              <a:buFont typeface="Public Sans"/>
              <a:buAutoNum type="arabicPeriod"/>
            </a:pPr>
            <a:r>
              <a:rPr b="0" i="0" lang="en-US" sz="3199" u="none" cap="none" strike="noStrike">
                <a:solidFill>
                  <a:srgbClr val="2B2C30"/>
                </a:solidFill>
                <a:latin typeface="Public Sans"/>
                <a:ea typeface="Public Sans"/>
                <a:cs typeface="Public Sans"/>
                <a:sym typeface="Public Sans"/>
              </a:rPr>
              <a:t> Increased openness to new countries and cultures</a:t>
            </a:r>
            <a:endParaRPr/>
          </a:p>
          <a:p>
            <a:pPr indent="-345439" lvl="1" marL="690877" marR="0" rtl="0" algn="l">
              <a:lnSpc>
                <a:spcPct val="150015"/>
              </a:lnSpc>
              <a:spcBef>
                <a:spcPts val="0"/>
              </a:spcBef>
              <a:spcAft>
                <a:spcPts val="0"/>
              </a:spcAft>
              <a:buClr>
                <a:srgbClr val="2B2C30"/>
              </a:buClr>
              <a:buSzPts val="3199"/>
              <a:buFont typeface="Public Sans"/>
              <a:buAutoNum type="arabicPeriod"/>
            </a:pPr>
            <a:r>
              <a:rPr b="0" i="0" lang="en-US" sz="3199" u="none" cap="none" strike="noStrike">
                <a:solidFill>
                  <a:srgbClr val="2B2C30"/>
                </a:solidFill>
                <a:latin typeface="Public Sans"/>
                <a:ea typeface="Public Sans"/>
                <a:cs typeface="Public Sans"/>
                <a:sym typeface="Public Sans"/>
              </a:rPr>
              <a:t> Increased awareness of the commonalities of people across different cultures</a:t>
            </a:r>
            <a:endParaRPr/>
          </a:p>
          <a:p>
            <a:pPr indent="-345439" lvl="1" marL="690877" marR="0" rtl="0" algn="l">
              <a:lnSpc>
                <a:spcPct val="150015"/>
              </a:lnSpc>
              <a:spcBef>
                <a:spcPts val="0"/>
              </a:spcBef>
              <a:spcAft>
                <a:spcPts val="0"/>
              </a:spcAft>
              <a:buClr>
                <a:srgbClr val="2B2C30"/>
              </a:buClr>
              <a:buSzPts val="3199"/>
              <a:buFont typeface="Public Sans"/>
              <a:buAutoNum type="arabicPeriod"/>
            </a:pPr>
            <a:r>
              <a:rPr b="0" i="0" lang="en-US" sz="3199" u="none" cap="none" strike="noStrike">
                <a:solidFill>
                  <a:srgbClr val="2B2C30"/>
                </a:solidFill>
                <a:latin typeface="Public Sans"/>
                <a:ea typeface="Public Sans"/>
                <a:cs typeface="Public Sans"/>
                <a:sym typeface="Public Sans"/>
              </a:rPr>
              <a:t> Increased cross-cultural understanding</a:t>
            </a:r>
            <a:endParaRPr/>
          </a:p>
          <a:p>
            <a:pPr indent="-345439" lvl="1" marL="690877" marR="0" rtl="0" algn="l">
              <a:lnSpc>
                <a:spcPct val="150015"/>
              </a:lnSpc>
              <a:spcBef>
                <a:spcPts val="0"/>
              </a:spcBef>
              <a:spcAft>
                <a:spcPts val="0"/>
              </a:spcAft>
              <a:buClr>
                <a:srgbClr val="2B2C30"/>
              </a:buClr>
              <a:buSzPts val="3199"/>
              <a:buFont typeface="Public Sans"/>
              <a:buAutoNum type="arabicPeriod"/>
            </a:pPr>
            <a:r>
              <a:rPr b="0" i="0" lang="en-US" sz="3199" u="none" cap="none" strike="noStrike">
                <a:solidFill>
                  <a:srgbClr val="2B2C30"/>
                </a:solidFill>
                <a:latin typeface="Public Sans"/>
                <a:ea typeface="Public Sans"/>
                <a:cs typeface="Public Sans"/>
                <a:sym typeface="Public Sans"/>
              </a:rPr>
              <a:t> A broader viewpoint towards Americanism (which may be applicable to other countries as it stems from the contrast each student had between the US and other countries)</a:t>
            </a:r>
            <a:endParaRPr/>
          </a:p>
          <a:p>
            <a:pPr indent="-345439" lvl="1" marL="690877" marR="0" rtl="0" algn="l">
              <a:lnSpc>
                <a:spcPct val="150015"/>
              </a:lnSpc>
              <a:spcBef>
                <a:spcPts val="0"/>
              </a:spcBef>
              <a:spcAft>
                <a:spcPts val="0"/>
              </a:spcAft>
              <a:buClr>
                <a:srgbClr val="2B2C30"/>
              </a:buClr>
              <a:buSzPts val="3199"/>
              <a:buFont typeface="Public Sans"/>
              <a:buAutoNum type="arabicPeriod"/>
            </a:pPr>
            <a:r>
              <a:rPr b="0" i="0" lang="en-US" sz="3199" u="none" cap="none" strike="noStrike">
                <a:solidFill>
                  <a:srgbClr val="2B2C30"/>
                </a:solidFill>
                <a:latin typeface="Public Sans"/>
                <a:ea typeface="Public Sans"/>
                <a:cs typeface="Public Sans"/>
                <a:sym typeface="Public Sans"/>
              </a:rPr>
              <a:t> Increased degree of global-centrism as compared to the start of the voyage</a:t>
            </a:r>
            <a:endParaRPr/>
          </a:p>
        </p:txBody>
      </p:sp>
      <p:sp>
        <p:nvSpPr>
          <p:cNvPr id="451" name="Google Shape;451;p34"/>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452" name="Google Shape;452;p34"/>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456" name="Shape 456"/>
        <p:cNvGrpSpPr/>
        <p:nvPr/>
      </p:nvGrpSpPr>
      <p:grpSpPr>
        <a:xfrm>
          <a:off x="0" y="0"/>
          <a:ext cx="0" cy="0"/>
          <a:chOff x="0" y="0"/>
          <a:chExt cx="0" cy="0"/>
        </a:xfrm>
      </p:grpSpPr>
      <p:sp>
        <p:nvSpPr>
          <p:cNvPr id="457" name="Google Shape;457;p35"/>
          <p:cNvSpPr txBox="1"/>
          <p:nvPr/>
        </p:nvSpPr>
        <p:spPr>
          <a:xfrm>
            <a:off x="1006871" y="942975"/>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SEMESTER(S) AT SEA </a:t>
            </a:r>
            <a:endParaRPr/>
          </a:p>
        </p:txBody>
      </p:sp>
      <p:cxnSp>
        <p:nvCxnSpPr>
          <p:cNvPr id="458" name="Google Shape;458;p35"/>
          <p:cNvCxnSpPr/>
          <p:nvPr/>
        </p:nvCxnSpPr>
        <p:spPr>
          <a:xfrm flipH="1" rot="10800000">
            <a:off x="-7086597" y="1760761"/>
            <a:ext cx="16230594" cy="38509"/>
          </a:xfrm>
          <a:prstGeom prst="straightConnector1">
            <a:avLst/>
          </a:prstGeom>
          <a:noFill/>
          <a:ln cap="flat" cmpd="sng" w="9525">
            <a:solidFill>
              <a:srgbClr val="2B2C30"/>
            </a:solidFill>
            <a:prstDash val="solid"/>
            <a:round/>
            <a:headEnd len="sm" w="sm" type="none"/>
            <a:tailEnd len="sm" w="sm" type="none"/>
          </a:ln>
        </p:spPr>
      </p:cxnSp>
      <p:sp>
        <p:nvSpPr>
          <p:cNvPr id="459" name="Google Shape;459;p35"/>
          <p:cNvSpPr txBox="1"/>
          <p:nvPr/>
        </p:nvSpPr>
        <p:spPr>
          <a:xfrm>
            <a:off x="1028689" y="2217540"/>
            <a:ext cx="13874340" cy="5974080"/>
          </a:xfrm>
          <a:prstGeom prst="rect">
            <a:avLst/>
          </a:prstGeom>
          <a:noFill/>
          <a:ln>
            <a:noFill/>
          </a:ln>
        </p:spPr>
        <p:txBody>
          <a:bodyPr anchorCtr="0" anchor="t" bIns="0" lIns="0" spcFirstLastPara="1" rIns="0" wrap="square" tIns="0">
            <a:spAutoFit/>
          </a:bodyPr>
          <a:lstStyle/>
          <a:p>
            <a:pPr indent="-345439" lvl="1" marL="690877" marR="0" rtl="0" algn="l">
              <a:lnSpc>
                <a:spcPct val="150015"/>
              </a:lnSpc>
              <a:spcBef>
                <a:spcPts val="0"/>
              </a:spcBef>
              <a:spcAft>
                <a:spcPts val="0"/>
              </a:spcAft>
              <a:buClr>
                <a:srgbClr val="2B2C30"/>
              </a:buClr>
              <a:buSzPts val="3199"/>
              <a:buFont typeface="Arial"/>
              <a:buChar char="•"/>
            </a:pPr>
            <a:r>
              <a:rPr b="0" i="0" lang="en-US" sz="3199" u="none" cap="none" strike="noStrike">
                <a:solidFill>
                  <a:srgbClr val="2B2C30"/>
                </a:solidFill>
                <a:latin typeface="Public Sans"/>
                <a:ea typeface="Public Sans"/>
                <a:cs typeface="Public Sans"/>
                <a:sym typeface="Public Sans"/>
              </a:rPr>
              <a:t>Mbembe (2016): Knowledge as a commodity, where transnational flows of knowledge, flows and education occur</a:t>
            </a:r>
            <a:endParaRPr/>
          </a:p>
          <a:p>
            <a:pPr indent="-345439" lvl="1" marL="690877" marR="0" rtl="0" algn="l">
              <a:lnSpc>
                <a:spcPct val="150015"/>
              </a:lnSpc>
              <a:spcBef>
                <a:spcPts val="0"/>
              </a:spcBef>
              <a:spcAft>
                <a:spcPts val="0"/>
              </a:spcAft>
              <a:buClr>
                <a:srgbClr val="2B2C30"/>
              </a:buClr>
              <a:buSzPts val="3199"/>
              <a:buFont typeface="Arial"/>
              <a:buChar char="•"/>
            </a:pPr>
            <a:r>
              <a:rPr b="0" i="0" lang="en-US" sz="3199" u="none" cap="none" strike="noStrike">
                <a:solidFill>
                  <a:srgbClr val="2B2C30"/>
                </a:solidFill>
                <a:latin typeface="Public Sans"/>
                <a:ea typeface="Public Sans"/>
                <a:cs typeface="Public Sans"/>
                <a:sym typeface="Public Sans"/>
              </a:rPr>
              <a:t>Instead of continuing to focus on nationally-specific education, we will focus on global-centric education which position our students to solve global issues which the SDGs definitely are</a:t>
            </a:r>
            <a:endParaRPr/>
          </a:p>
          <a:p>
            <a:pPr indent="-345439" lvl="1" marL="690877" marR="0" rtl="0" algn="l">
              <a:lnSpc>
                <a:spcPct val="150015"/>
              </a:lnSpc>
              <a:spcBef>
                <a:spcPts val="0"/>
              </a:spcBef>
              <a:spcAft>
                <a:spcPts val="0"/>
              </a:spcAft>
              <a:buClr>
                <a:srgbClr val="2B2C30"/>
              </a:buClr>
              <a:buSzPts val="3199"/>
              <a:buFont typeface="Arial"/>
              <a:buChar char="•"/>
            </a:pPr>
            <a:r>
              <a:rPr b="0" i="0" lang="en-US" sz="3199" u="none" cap="none" strike="noStrike">
                <a:solidFill>
                  <a:srgbClr val="2B2C30"/>
                </a:solidFill>
                <a:latin typeface="Public Sans"/>
                <a:ea typeface="Public Sans"/>
                <a:cs typeface="Public Sans"/>
                <a:sym typeface="Public Sans"/>
              </a:rPr>
              <a:t>Through the multiple years students will spend with their international batchmates, they will be build new “diasporic intellectual networks” through the connections with their peers as well as leverage the resources of “globalized talents” like their professors </a:t>
            </a:r>
            <a:endParaRPr/>
          </a:p>
        </p:txBody>
      </p:sp>
      <p:sp>
        <p:nvSpPr>
          <p:cNvPr id="460" name="Google Shape;460;p35"/>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461" name="Google Shape;461;p35"/>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465" name="Shape 465"/>
        <p:cNvGrpSpPr/>
        <p:nvPr/>
      </p:nvGrpSpPr>
      <p:grpSpPr>
        <a:xfrm>
          <a:off x="0" y="0"/>
          <a:ext cx="0" cy="0"/>
          <a:chOff x="0" y="0"/>
          <a:chExt cx="0" cy="0"/>
        </a:xfrm>
      </p:grpSpPr>
      <p:sp>
        <p:nvSpPr>
          <p:cNvPr id="466" name="Google Shape;466;p36"/>
          <p:cNvSpPr txBox="1"/>
          <p:nvPr/>
        </p:nvSpPr>
        <p:spPr>
          <a:xfrm>
            <a:off x="1006871" y="942975"/>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FUTURE WORLD</a:t>
            </a:r>
            <a:endParaRPr/>
          </a:p>
        </p:txBody>
      </p:sp>
      <p:cxnSp>
        <p:nvCxnSpPr>
          <p:cNvPr id="467" name="Google Shape;467;p36"/>
          <p:cNvCxnSpPr/>
          <p:nvPr/>
        </p:nvCxnSpPr>
        <p:spPr>
          <a:xfrm flipH="1" rot="10800000">
            <a:off x="-7086597" y="1760761"/>
            <a:ext cx="16230594" cy="38509"/>
          </a:xfrm>
          <a:prstGeom prst="straightConnector1">
            <a:avLst/>
          </a:prstGeom>
          <a:noFill/>
          <a:ln cap="flat" cmpd="sng" w="9525">
            <a:solidFill>
              <a:srgbClr val="2B2C30"/>
            </a:solidFill>
            <a:prstDash val="solid"/>
            <a:round/>
            <a:headEnd len="sm" w="sm" type="none"/>
            <a:tailEnd len="sm" w="sm" type="none"/>
          </a:ln>
        </p:spPr>
      </p:cxnSp>
      <p:sp>
        <p:nvSpPr>
          <p:cNvPr id="468" name="Google Shape;468;p36"/>
          <p:cNvSpPr txBox="1"/>
          <p:nvPr/>
        </p:nvSpPr>
        <p:spPr>
          <a:xfrm>
            <a:off x="1028689" y="2217540"/>
            <a:ext cx="13874340" cy="5374005"/>
          </a:xfrm>
          <a:prstGeom prst="rect">
            <a:avLst/>
          </a:prstGeom>
          <a:noFill/>
          <a:ln>
            <a:noFill/>
          </a:ln>
        </p:spPr>
        <p:txBody>
          <a:bodyPr anchorCtr="0" anchor="t" bIns="0" lIns="0" spcFirstLastPara="1" rIns="0" wrap="square" tIns="0">
            <a:spAutoFit/>
          </a:bodyPr>
          <a:lstStyle/>
          <a:p>
            <a:pPr indent="0" lvl="0" marL="0" marR="0" rtl="0" algn="l">
              <a:lnSpc>
                <a:spcPct val="150015"/>
              </a:lnSpc>
              <a:spcBef>
                <a:spcPts val="0"/>
              </a:spcBef>
              <a:spcAft>
                <a:spcPts val="0"/>
              </a:spcAft>
              <a:buNone/>
            </a:pPr>
            <a:r>
              <a:rPr b="0" i="0" lang="en-US" sz="3199" u="none" cap="none" strike="noStrike">
                <a:solidFill>
                  <a:srgbClr val="2B2C30"/>
                </a:solidFill>
                <a:latin typeface="Public Sans"/>
                <a:ea typeface="Public Sans"/>
                <a:cs typeface="Public Sans"/>
                <a:sym typeface="Public Sans"/>
              </a:rPr>
              <a:t>Our constructed future world is a based off today’s reality:</a:t>
            </a:r>
            <a:endParaRPr/>
          </a:p>
          <a:p>
            <a:pPr indent="-345439" lvl="1" marL="690877" marR="0" rtl="0" algn="l">
              <a:lnSpc>
                <a:spcPct val="150015"/>
              </a:lnSpc>
              <a:spcBef>
                <a:spcPts val="0"/>
              </a:spcBef>
              <a:spcAft>
                <a:spcPts val="0"/>
              </a:spcAft>
              <a:buClr>
                <a:srgbClr val="2B2C30"/>
              </a:buClr>
              <a:buSzPts val="3199"/>
              <a:buFont typeface="Arial"/>
              <a:buChar char="•"/>
            </a:pPr>
            <a:r>
              <a:rPr b="0" i="0" lang="en-US" sz="3199" u="none" cap="none" strike="noStrike">
                <a:solidFill>
                  <a:srgbClr val="2B2C30"/>
                </a:solidFill>
                <a:latin typeface="Public Sans"/>
                <a:ea typeface="Public Sans"/>
                <a:cs typeface="Public Sans"/>
                <a:sym typeface="Public Sans"/>
              </a:rPr>
              <a:t>The presence of knowledge economy and transnational exchanges of labour within higher education </a:t>
            </a:r>
            <a:endParaRPr/>
          </a:p>
          <a:p>
            <a:pPr indent="-345439" lvl="1" marL="690877" marR="0" rtl="0" algn="l">
              <a:lnSpc>
                <a:spcPct val="150015"/>
              </a:lnSpc>
              <a:spcBef>
                <a:spcPts val="0"/>
              </a:spcBef>
              <a:spcAft>
                <a:spcPts val="0"/>
              </a:spcAft>
              <a:buClr>
                <a:srgbClr val="2B2C30"/>
              </a:buClr>
              <a:buSzPts val="3199"/>
              <a:buFont typeface="Arial"/>
              <a:buChar char="•"/>
            </a:pPr>
            <a:r>
              <a:rPr b="0" i="0" lang="en-US" sz="3199" u="none" cap="none" strike="noStrike">
                <a:solidFill>
                  <a:srgbClr val="2B2C30"/>
                </a:solidFill>
                <a:latin typeface="Public Sans"/>
                <a:ea typeface="Public Sans"/>
                <a:cs typeface="Public Sans"/>
                <a:sym typeface="Public Sans"/>
              </a:rPr>
              <a:t>Continued climate crisis leading to more emphasis to be placed on tackling climate change and other issues of sustainability  </a:t>
            </a:r>
            <a:endParaRPr/>
          </a:p>
          <a:p>
            <a:pPr indent="-345439" lvl="1" marL="690877" marR="0" rtl="0" algn="l">
              <a:lnSpc>
                <a:spcPct val="150015"/>
              </a:lnSpc>
              <a:spcBef>
                <a:spcPts val="0"/>
              </a:spcBef>
              <a:spcAft>
                <a:spcPts val="0"/>
              </a:spcAft>
              <a:buClr>
                <a:srgbClr val="2B2C30"/>
              </a:buClr>
              <a:buSzPts val="3199"/>
              <a:buFont typeface="Arial"/>
              <a:buChar char="•"/>
            </a:pPr>
            <a:r>
              <a:rPr b="0" i="0" lang="en-US" sz="3199" u="none" cap="none" strike="noStrike">
                <a:solidFill>
                  <a:srgbClr val="2B2C30"/>
                </a:solidFill>
                <a:latin typeface="Public Sans"/>
                <a:ea typeface="Public Sans"/>
                <a:cs typeface="Public Sans"/>
                <a:sym typeface="Public Sans"/>
              </a:rPr>
              <a:t>According to the UN Sustainable Development Goals Report 2024, only 17% of SDGs are on track to being met by the 2030 deadline</a:t>
            </a:r>
            <a:endParaRPr/>
          </a:p>
          <a:p>
            <a:pPr indent="-345439" lvl="1" marL="690877" marR="0" rtl="0" algn="l">
              <a:lnSpc>
                <a:spcPct val="150015"/>
              </a:lnSpc>
              <a:spcBef>
                <a:spcPts val="0"/>
              </a:spcBef>
              <a:spcAft>
                <a:spcPts val="0"/>
              </a:spcAft>
              <a:buClr>
                <a:srgbClr val="2B2C30"/>
              </a:buClr>
              <a:buSzPts val="3199"/>
              <a:buFont typeface="Arial"/>
              <a:buChar char="•"/>
            </a:pPr>
            <a:r>
              <a:rPr b="0" i="0" lang="en-US" sz="3199" u="none" cap="none" strike="noStrike">
                <a:solidFill>
                  <a:srgbClr val="2B2C30"/>
                </a:solidFill>
                <a:latin typeface="Public Sans"/>
                <a:ea typeface="Public Sans"/>
                <a:cs typeface="Public Sans"/>
                <a:sym typeface="Public Sans"/>
              </a:rPr>
              <a:t>As such, we believe in the continued usage of SDGs as a guiding framework even past 2030</a:t>
            </a:r>
            <a:endParaRPr/>
          </a:p>
        </p:txBody>
      </p:sp>
      <p:sp>
        <p:nvSpPr>
          <p:cNvPr id="469" name="Google Shape;469;p36"/>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470" name="Google Shape;470;p36"/>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474" name="Shape 474"/>
        <p:cNvGrpSpPr/>
        <p:nvPr/>
      </p:nvGrpSpPr>
      <p:grpSpPr>
        <a:xfrm>
          <a:off x="0" y="0"/>
          <a:ext cx="0" cy="0"/>
          <a:chOff x="0" y="0"/>
          <a:chExt cx="0" cy="0"/>
        </a:xfrm>
      </p:grpSpPr>
      <p:cxnSp>
        <p:nvCxnSpPr>
          <p:cNvPr id="475" name="Google Shape;475;p37"/>
          <p:cNvCxnSpPr/>
          <p:nvPr/>
        </p:nvCxnSpPr>
        <p:spPr>
          <a:xfrm flipH="1" rot="10800000">
            <a:off x="1028695" y="1760761"/>
            <a:ext cx="16230594" cy="38509"/>
          </a:xfrm>
          <a:prstGeom prst="straightConnector1">
            <a:avLst/>
          </a:prstGeom>
          <a:noFill/>
          <a:ln cap="flat" cmpd="sng" w="9525">
            <a:solidFill>
              <a:srgbClr val="2B2C30"/>
            </a:solidFill>
            <a:prstDash val="solid"/>
            <a:round/>
            <a:headEnd len="sm" w="sm" type="none"/>
            <a:tailEnd len="sm" w="sm" type="none"/>
          </a:ln>
        </p:spPr>
      </p:cxnSp>
      <p:pic>
        <p:nvPicPr>
          <p:cNvPr id="476" name="Google Shape;476;p37"/>
          <p:cNvPicPr preferRelativeResize="0"/>
          <p:nvPr/>
        </p:nvPicPr>
        <p:blipFill rotWithShape="1">
          <a:blip r:embed="rId3">
            <a:alphaModFix/>
          </a:blip>
          <a:srcRect b="27997" l="0" r="0" t="27997"/>
          <a:stretch/>
        </p:blipFill>
        <p:spPr>
          <a:xfrm>
            <a:off x="9523955" y="2313158"/>
            <a:ext cx="7735345" cy="2269305"/>
          </a:xfrm>
          <a:prstGeom prst="rect">
            <a:avLst/>
          </a:prstGeom>
          <a:noFill/>
          <a:ln>
            <a:noFill/>
          </a:ln>
        </p:spPr>
      </p:pic>
      <p:grpSp>
        <p:nvGrpSpPr>
          <p:cNvPr id="477" name="Google Shape;477;p37"/>
          <p:cNvGrpSpPr/>
          <p:nvPr/>
        </p:nvGrpSpPr>
        <p:grpSpPr>
          <a:xfrm>
            <a:off x="2047845" y="2079039"/>
            <a:ext cx="6130503" cy="2750303"/>
            <a:chOff x="0" y="-28575"/>
            <a:chExt cx="2819790" cy="1265031"/>
          </a:xfrm>
        </p:grpSpPr>
        <p:sp>
          <p:nvSpPr>
            <p:cNvPr id="478" name="Google Shape;478;p37"/>
            <p:cNvSpPr/>
            <p:nvPr/>
          </p:nvSpPr>
          <p:spPr>
            <a:xfrm>
              <a:off x="0" y="0"/>
              <a:ext cx="2819790" cy="1236456"/>
            </a:xfrm>
            <a:custGeom>
              <a:rect b="b" l="l" r="r" t="t"/>
              <a:pathLst>
                <a:path extrusionOk="0" h="1236456" w="2819790">
                  <a:moveTo>
                    <a:pt x="0" y="0"/>
                  </a:moveTo>
                  <a:lnTo>
                    <a:pt x="2819790" y="0"/>
                  </a:lnTo>
                  <a:lnTo>
                    <a:pt x="2819790" y="1236456"/>
                  </a:lnTo>
                  <a:lnTo>
                    <a:pt x="0" y="1236456"/>
                  </a:lnTo>
                  <a:close/>
                </a:path>
              </a:pathLst>
            </a:custGeom>
            <a:solidFill>
              <a:srgbClr val="000000">
                <a:alpha val="0"/>
              </a:srgbClr>
            </a:solidFill>
            <a:ln cap="sq" cmpd="sng" w="9525">
              <a:solidFill>
                <a:srgbClr val="2B2C30"/>
              </a:solidFill>
              <a:prstDash val="solid"/>
              <a:miter lim="8000"/>
              <a:headEnd len="sm" w="sm" type="none"/>
              <a:tailEnd len="sm" w="sm" type="none"/>
            </a:ln>
          </p:spPr>
        </p:sp>
        <p:sp>
          <p:nvSpPr>
            <p:cNvPr id="479" name="Google Shape;479;p37"/>
            <p:cNvSpPr txBox="1"/>
            <p:nvPr/>
          </p:nvSpPr>
          <p:spPr>
            <a:xfrm>
              <a:off x="0" y="-28575"/>
              <a:ext cx="2819790" cy="1265031"/>
            </a:xfrm>
            <a:prstGeom prst="rect">
              <a:avLst/>
            </a:prstGeom>
            <a:noFill/>
            <a:ln>
              <a:noFill/>
            </a:ln>
          </p:spPr>
          <p:txBody>
            <a:bodyPr anchorCtr="0" anchor="ctr" bIns="68575" lIns="68575" spcFirstLastPara="1" rIns="68575" wrap="square" tIns="68575">
              <a:noAutofit/>
            </a:bodyPr>
            <a:lstStyle/>
            <a:p>
              <a:pPr indent="0" lvl="0" marL="0" marR="0" rtl="0" algn="ctr">
                <a:lnSpc>
                  <a:spcPct val="10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0" name="Google Shape;480;p37"/>
          <p:cNvGrpSpPr/>
          <p:nvPr/>
        </p:nvGrpSpPr>
        <p:grpSpPr>
          <a:xfrm>
            <a:off x="10564930" y="2079039"/>
            <a:ext cx="6130503" cy="2750303"/>
            <a:chOff x="0" y="-28575"/>
            <a:chExt cx="2819790" cy="1265031"/>
          </a:xfrm>
        </p:grpSpPr>
        <p:sp>
          <p:nvSpPr>
            <p:cNvPr id="481" name="Google Shape;481;p37"/>
            <p:cNvSpPr/>
            <p:nvPr/>
          </p:nvSpPr>
          <p:spPr>
            <a:xfrm>
              <a:off x="0" y="0"/>
              <a:ext cx="2819790" cy="1236456"/>
            </a:xfrm>
            <a:custGeom>
              <a:rect b="b" l="l" r="r" t="t"/>
              <a:pathLst>
                <a:path extrusionOk="0" h="1236456" w="2819790">
                  <a:moveTo>
                    <a:pt x="0" y="0"/>
                  </a:moveTo>
                  <a:lnTo>
                    <a:pt x="2819790" y="0"/>
                  </a:lnTo>
                  <a:lnTo>
                    <a:pt x="2819790" y="1236456"/>
                  </a:lnTo>
                  <a:lnTo>
                    <a:pt x="0" y="1236456"/>
                  </a:lnTo>
                  <a:close/>
                </a:path>
              </a:pathLst>
            </a:custGeom>
            <a:solidFill>
              <a:srgbClr val="000000">
                <a:alpha val="0"/>
              </a:srgbClr>
            </a:solidFill>
            <a:ln cap="sq" cmpd="sng" w="9525">
              <a:solidFill>
                <a:srgbClr val="2B2C30"/>
              </a:solidFill>
              <a:prstDash val="solid"/>
              <a:miter lim="8000"/>
              <a:headEnd len="sm" w="sm" type="none"/>
              <a:tailEnd len="sm" w="sm" type="none"/>
            </a:ln>
          </p:spPr>
        </p:sp>
        <p:sp>
          <p:nvSpPr>
            <p:cNvPr id="482" name="Google Shape;482;p37"/>
            <p:cNvSpPr txBox="1"/>
            <p:nvPr/>
          </p:nvSpPr>
          <p:spPr>
            <a:xfrm>
              <a:off x="0" y="-28575"/>
              <a:ext cx="2819790" cy="1265031"/>
            </a:xfrm>
            <a:prstGeom prst="rect">
              <a:avLst/>
            </a:prstGeom>
            <a:noFill/>
            <a:ln>
              <a:noFill/>
            </a:ln>
          </p:spPr>
          <p:txBody>
            <a:bodyPr anchorCtr="0" anchor="ctr" bIns="68575" lIns="68575" spcFirstLastPara="1" rIns="68575" wrap="square" tIns="68575">
              <a:noAutofit/>
            </a:bodyPr>
            <a:lstStyle/>
            <a:p>
              <a:pPr indent="0" lvl="0" marL="0" marR="0" rtl="0" algn="ctr">
                <a:lnSpc>
                  <a:spcPct val="10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3" name="Google Shape;483;p37"/>
          <p:cNvSpPr txBox="1"/>
          <p:nvPr/>
        </p:nvSpPr>
        <p:spPr>
          <a:xfrm>
            <a:off x="1006871" y="942975"/>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KEY ACTORS / STAKEHOLDERS</a:t>
            </a:r>
            <a:endParaRPr/>
          </a:p>
        </p:txBody>
      </p:sp>
      <p:grpSp>
        <p:nvGrpSpPr>
          <p:cNvPr id="484" name="Google Shape;484;p37"/>
          <p:cNvGrpSpPr/>
          <p:nvPr/>
        </p:nvGrpSpPr>
        <p:grpSpPr>
          <a:xfrm>
            <a:off x="1026368" y="5032637"/>
            <a:ext cx="7715925" cy="4985031"/>
            <a:chOff x="0" y="85725"/>
            <a:chExt cx="10287900" cy="6646708"/>
          </a:xfrm>
        </p:grpSpPr>
        <p:sp>
          <p:nvSpPr>
            <p:cNvPr id="485" name="Google Shape;485;p37"/>
            <p:cNvSpPr txBox="1"/>
            <p:nvPr/>
          </p:nvSpPr>
          <p:spPr>
            <a:xfrm>
              <a:off x="0" y="85725"/>
              <a:ext cx="10254300" cy="541500"/>
            </a:xfrm>
            <a:prstGeom prst="rect">
              <a:avLst/>
            </a:prstGeom>
            <a:noFill/>
            <a:ln>
              <a:noFill/>
            </a:ln>
          </p:spPr>
          <p:txBody>
            <a:bodyPr anchorCtr="0" anchor="t" bIns="0" lIns="0" spcFirstLastPara="1" rIns="0" wrap="square" tIns="0">
              <a:spAutoFit/>
            </a:bodyPr>
            <a:lstStyle/>
            <a:p>
              <a:pPr indent="0" lvl="0" marL="0" marR="0" rtl="0" algn="l">
                <a:lnSpc>
                  <a:spcPct val="90996"/>
                </a:lnSpc>
                <a:spcBef>
                  <a:spcPts val="0"/>
                </a:spcBef>
                <a:spcAft>
                  <a:spcPts val="0"/>
                </a:spcAft>
                <a:buNone/>
              </a:pPr>
              <a:r>
                <a:rPr b="0" i="1" lang="en-US" sz="2899" u="none" cap="none" strike="noStrike">
                  <a:solidFill>
                    <a:srgbClr val="2B2C30"/>
                  </a:solidFill>
                  <a:latin typeface="Playfair Display"/>
                  <a:ea typeface="Playfair Display"/>
                  <a:cs typeface="Playfair Display"/>
                  <a:sym typeface="Playfair Display"/>
                </a:rPr>
                <a:t>Diverse and Hybrid</a:t>
              </a:r>
              <a:endParaRPr/>
            </a:p>
          </p:txBody>
        </p:sp>
        <p:sp>
          <p:nvSpPr>
            <p:cNvPr id="486" name="Google Shape;486;p37"/>
            <p:cNvSpPr txBox="1"/>
            <p:nvPr/>
          </p:nvSpPr>
          <p:spPr>
            <a:xfrm>
              <a:off x="0" y="621834"/>
              <a:ext cx="10287900" cy="5745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799" u="none" cap="none" strike="noStrike">
                  <a:solidFill>
                    <a:srgbClr val="2B2C30"/>
                  </a:solidFill>
                  <a:latin typeface="Public Sans"/>
                  <a:ea typeface="Public Sans"/>
                  <a:cs typeface="Public Sans"/>
                  <a:sym typeface="Public Sans"/>
                </a:rPr>
                <a:t>Faculty</a:t>
              </a:r>
              <a:endParaRPr/>
            </a:p>
          </p:txBody>
        </p:sp>
        <p:sp>
          <p:nvSpPr>
            <p:cNvPr id="487" name="Google Shape;487;p37"/>
            <p:cNvSpPr txBox="1"/>
            <p:nvPr/>
          </p:nvSpPr>
          <p:spPr>
            <a:xfrm>
              <a:off x="0" y="1412833"/>
              <a:ext cx="10287900" cy="5319600"/>
            </a:xfrm>
            <a:prstGeom prst="rect">
              <a:avLst/>
            </a:prstGeom>
            <a:noFill/>
            <a:ln>
              <a:noFill/>
            </a:ln>
          </p:spPr>
          <p:txBody>
            <a:bodyPr anchorCtr="0" anchor="t" bIns="0" lIns="0" spcFirstLastPara="1" rIns="0" wrap="square" tIns="0">
              <a:spAutoFit/>
            </a:bodyPr>
            <a:lstStyle/>
            <a:p>
              <a:pPr indent="-259080" lvl="1" marL="518161" marR="0" rtl="0" algn="l">
                <a:lnSpc>
                  <a:spcPct val="140000"/>
                </a:lnSpc>
                <a:spcBef>
                  <a:spcPts val="0"/>
                </a:spcBef>
                <a:spcAft>
                  <a:spcPts val="0"/>
                </a:spcAft>
                <a:buClr>
                  <a:srgbClr val="2B2C30"/>
                </a:buClr>
                <a:buSzPts val="2400"/>
                <a:buFont typeface="Arial"/>
                <a:buChar char="•"/>
              </a:pPr>
              <a:r>
                <a:rPr lang="en-US" sz="2400">
                  <a:solidFill>
                    <a:srgbClr val="2B2C30"/>
                  </a:solidFill>
                  <a:latin typeface="Public Sans"/>
                  <a:ea typeface="Public Sans"/>
                  <a:cs typeface="Public Sans"/>
                  <a:sym typeface="Public Sans"/>
                </a:rPr>
                <a:t>GLOBE</a:t>
              </a:r>
              <a:r>
                <a:rPr b="0" i="0" lang="en-US" sz="2400" u="none" cap="none" strike="noStrike">
                  <a:solidFill>
                    <a:srgbClr val="2B2C30"/>
                  </a:solidFill>
                  <a:latin typeface="Public Sans"/>
                  <a:ea typeface="Public Sans"/>
                  <a:cs typeface="Public Sans"/>
                  <a:sym typeface="Public Sans"/>
                </a:rPr>
                <a:t> University’s success depends on faculty who bring both depth in their specific disciplines and breadth across fields, embodying a “hybrid” approach to teaching and research. </a:t>
              </a:r>
              <a:endParaRPr/>
            </a:p>
            <a:p>
              <a:pPr indent="-259080" lvl="1" marL="518161" marR="0" rtl="0" algn="l">
                <a:lnSpc>
                  <a:spcPct val="140000"/>
                </a:lnSpc>
                <a:spcBef>
                  <a:spcPts val="0"/>
                </a:spcBef>
                <a:spcAft>
                  <a:spcPts val="0"/>
                </a:spcAft>
                <a:buClr>
                  <a:srgbClr val="2B2C30"/>
                </a:buClr>
                <a:buSzPts val="2400"/>
                <a:buFont typeface="Arial"/>
                <a:buChar char="•"/>
              </a:pPr>
              <a:r>
                <a:rPr b="0" i="0" lang="en-US" sz="2400" u="none" cap="none" strike="noStrike">
                  <a:solidFill>
                    <a:srgbClr val="2B2C30"/>
                  </a:solidFill>
                  <a:latin typeface="Public Sans"/>
                  <a:ea typeface="Public Sans"/>
                  <a:cs typeface="Public Sans"/>
                  <a:sym typeface="Public Sans"/>
                </a:rPr>
                <a:t>Visiting scholars who are screened to be committed to </a:t>
              </a:r>
              <a:r>
                <a:rPr lang="en-US" sz="2400">
                  <a:solidFill>
                    <a:srgbClr val="2B2C30"/>
                  </a:solidFill>
                  <a:latin typeface="Public Sans"/>
                  <a:ea typeface="Public Sans"/>
                  <a:cs typeface="Public Sans"/>
                  <a:sym typeface="Public Sans"/>
                </a:rPr>
                <a:t>GLOBE</a:t>
              </a:r>
              <a:r>
                <a:rPr b="0" i="0" lang="en-US" sz="2400" u="none" cap="none" strike="noStrike">
                  <a:solidFill>
                    <a:srgbClr val="2B2C30"/>
                  </a:solidFill>
                  <a:latin typeface="Public Sans"/>
                  <a:ea typeface="Public Sans"/>
                  <a:cs typeface="Public Sans"/>
                  <a:sym typeface="Public Sans"/>
                </a:rPr>
                <a:t> University’s interdisciplinary vision will supplement students’ technical discipline </a:t>
              </a:r>
              <a:endParaRPr/>
            </a:p>
          </p:txBody>
        </p:sp>
      </p:grpSp>
      <p:grpSp>
        <p:nvGrpSpPr>
          <p:cNvPr id="488" name="Google Shape;488;p37"/>
          <p:cNvGrpSpPr/>
          <p:nvPr/>
        </p:nvGrpSpPr>
        <p:grpSpPr>
          <a:xfrm>
            <a:off x="9523955" y="5032637"/>
            <a:ext cx="7715925" cy="3949806"/>
            <a:chOff x="0" y="85725"/>
            <a:chExt cx="10287900" cy="5266408"/>
          </a:xfrm>
        </p:grpSpPr>
        <p:sp>
          <p:nvSpPr>
            <p:cNvPr id="489" name="Google Shape;489;p37"/>
            <p:cNvSpPr txBox="1"/>
            <p:nvPr/>
          </p:nvSpPr>
          <p:spPr>
            <a:xfrm>
              <a:off x="0" y="85725"/>
              <a:ext cx="10254300" cy="541500"/>
            </a:xfrm>
            <a:prstGeom prst="rect">
              <a:avLst/>
            </a:prstGeom>
            <a:noFill/>
            <a:ln>
              <a:noFill/>
            </a:ln>
          </p:spPr>
          <p:txBody>
            <a:bodyPr anchorCtr="0" anchor="t" bIns="0" lIns="0" spcFirstLastPara="1" rIns="0" wrap="square" tIns="0">
              <a:spAutoFit/>
            </a:bodyPr>
            <a:lstStyle/>
            <a:p>
              <a:pPr indent="0" lvl="0" marL="0" marR="0" rtl="0" algn="l">
                <a:lnSpc>
                  <a:spcPct val="90996"/>
                </a:lnSpc>
                <a:spcBef>
                  <a:spcPts val="0"/>
                </a:spcBef>
                <a:spcAft>
                  <a:spcPts val="0"/>
                </a:spcAft>
                <a:buNone/>
              </a:pPr>
              <a:r>
                <a:rPr b="0" i="1" lang="en-US" sz="2899" u="none" cap="none" strike="noStrike">
                  <a:solidFill>
                    <a:srgbClr val="2B2C30"/>
                  </a:solidFill>
                  <a:latin typeface="Playfair Display"/>
                  <a:ea typeface="Playfair Display"/>
                  <a:cs typeface="Playfair Display"/>
                  <a:sym typeface="Playfair Display"/>
                </a:rPr>
                <a:t>Committed</a:t>
              </a:r>
              <a:endParaRPr/>
            </a:p>
          </p:txBody>
        </p:sp>
        <p:sp>
          <p:nvSpPr>
            <p:cNvPr id="490" name="Google Shape;490;p37"/>
            <p:cNvSpPr txBox="1"/>
            <p:nvPr/>
          </p:nvSpPr>
          <p:spPr>
            <a:xfrm>
              <a:off x="0" y="621834"/>
              <a:ext cx="10287900" cy="5745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799" u="none" cap="none" strike="noStrike">
                  <a:solidFill>
                    <a:srgbClr val="2B2C30"/>
                  </a:solidFill>
                  <a:latin typeface="Public Sans"/>
                  <a:ea typeface="Public Sans"/>
                  <a:cs typeface="Public Sans"/>
                  <a:sym typeface="Public Sans"/>
                </a:rPr>
                <a:t>Students</a:t>
              </a:r>
              <a:endParaRPr/>
            </a:p>
          </p:txBody>
        </p:sp>
        <p:sp>
          <p:nvSpPr>
            <p:cNvPr id="491" name="Google Shape;491;p37"/>
            <p:cNvSpPr txBox="1"/>
            <p:nvPr/>
          </p:nvSpPr>
          <p:spPr>
            <a:xfrm>
              <a:off x="0" y="1412833"/>
              <a:ext cx="10287900" cy="3939300"/>
            </a:xfrm>
            <a:prstGeom prst="rect">
              <a:avLst/>
            </a:prstGeom>
            <a:noFill/>
            <a:ln>
              <a:noFill/>
            </a:ln>
          </p:spPr>
          <p:txBody>
            <a:bodyPr anchorCtr="0" anchor="t" bIns="0" lIns="0" spcFirstLastPara="1" rIns="0" wrap="square" tIns="0">
              <a:spAutoFit/>
            </a:bodyPr>
            <a:lstStyle/>
            <a:p>
              <a:pPr indent="-259079" lvl="1" marL="518160" marR="0" rtl="0" algn="l">
                <a:lnSpc>
                  <a:spcPct val="139958"/>
                </a:lnSpc>
                <a:spcBef>
                  <a:spcPts val="0"/>
                </a:spcBef>
                <a:spcAft>
                  <a:spcPts val="0"/>
                </a:spcAft>
                <a:buClr>
                  <a:srgbClr val="2B2C30"/>
                </a:buClr>
                <a:buSzPts val="2400"/>
                <a:buFont typeface="Arial"/>
                <a:buChar char="•"/>
              </a:pPr>
              <a:r>
                <a:rPr b="0" i="0" lang="en-US" sz="2400" u="none" cap="none" strike="noStrike">
                  <a:solidFill>
                    <a:srgbClr val="2B2C30"/>
                  </a:solidFill>
                  <a:latin typeface="Public Sans"/>
                  <a:ea typeface="Public Sans"/>
                  <a:cs typeface="Public Sans"/>
                  <a:sym typeface="Public Sans"/>
                </a:rPr>
                <a:t>Through our assessment criteria, </a:t>
              </a:r>
              <a:r>
                <a:rPr lang="en-US" sz="2400">
                  <a:solidFill>
                    <a:srgbClr val="2B2C30"/>
                  </a:solidFill>
                  <a:latin typeface="Public Sans"/>
                  <a:ea typeface="Public Sans"/>
                  <a:cs typeface="Public Sans"/>
                  <a:sym typeface="Public Sans"/>
                </a:rPr>
                <a:t>GLOBE</a:t>
              </a:r>
              <a:r>
                <a:rPr b="0" i="0" lang="en-US" sz="2400" u="none" cap="none" strike="noStrike">
                  <a:solidFill>
                    <a:srgbClr val="2B2C30"/>
                  </a:solidFill>
                  <a:latin typeface="Public Sans"/>
                  <a:ea typeface="Public Sans"/>
                  <a:cs typeface="Public Sans"/>
                  <a:sym typeface="Public Sans"/>
                </a:rPr>
                <a:t> University seeks to admit students who are driven by a commitment to impact society positively. The ideal </a:t>
              </a:r>
              <a:r>
                <a:rPr lang="en-US" sz="2400">
                  <a:solidFill>
                    <a:srgbClr val="2B2C30"/>
                  </a:solidFill>
                  <a:latin typeface="Public Sans"/>
                  <a:ea typeface="Public Sans"/>
                  <a:cs typeface="Public Sans"/>
                  <a:sym typeface="Public Sans"/>
                </a:rPr>
                <a:t>GLOBE</a:t>
              </a:r>
              <a:r>
                <a:rPr b="0" i="0" lang="en-US" sz="2400" u="none" cap="none" strike="noStrike">
                  <a:solidFill>
                    <a:srgbClr val="2B2C30"/>
                  </a:solidFill>
                  <a:latin typeface="Public Sans"/>
                  <a:ea typeface="Public Sans"/>
                  <a:cs typeface="Public Sans"/>
                  <a:sym typeface="Public Sans"/>
                </a:rPr>
                <a:t>IAN is inquisitive, adaptable, and motivated by a desire to engage deeply with complex global challenges.</a:t>
              </a:r>
              <a:endParaRPr/>
            </a:p>
          </p:txBody>
        </p:sp>
      </p:grpSp>
      <p:sp>
        <p:nvSpPr>
          <p:cNvPr id="492" name="Google Shape;492;p37"/>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493" name="Google Shape;493;p37"/>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4">
              <a:alphaModFix/>
            </a:blip>
            <a:stretch>
              <a:fillRect b="0" l="0" r="0" t="0"/>
            </a:stretch>
          </a:blipFill>
          <a:ln>
            <a:noFill/>
          </a:ln>
        </p:spPr>
      </p:sp>
      <p:pic>
        <p:nvPicPr>
          <p:cNvPr id="494" name="Google Shape;494;p37"/>
          <p:cNvPicPr preferRelativeResize="0"/>
          <p:nvPr/>
        </p:nvPicPr>
        <p:blipFill rotWithShape="1">
          <a:blip r:embed="rId5">
            <a:alphaModFix/>
          </a:blip>
          <a:srcRect b="53663" l="20583" r="1656" t="5718"/>
          <a:stretch/>
        </p:blipFill>
        <p:spPr>
          <a:xfrm>
            <a:off x="1304000" y="2419715"/>
            <a:ext cx="7160673" cy="19924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498" name="Shape 498"/>
        <p:cNvGrpSpPr/>
        <p:nvPr/>
      </p:nvGrpSpPr>
      <p:grpSpPr>
        <a:xfrm>
          <a:off x="0" y="0"/>
          <a:ext cx="0" cy="0"/>
          <a:chOff x="0" y="0"/>
          <a:chExt cx="0" cy="0"/>
        </a:xfrm>
      </p:grpSpPr>
      <p:cxnSp>
        <p:nvCxnSpPr>
          <p:cNvPr id="499" name="Google Shape;499;p38"/>
          <p:cNvCxnSpPr/>
          <p:nvPr/>
        </p:nvCxnSpPr>
        <p:spPr>
          <a:xfrm flipH="1" rot="10800000">
            <a:off x="-7086597" y="1760761"/>
            <a:ext cx="16230594" cy="38509"/>
          </a:xfrm>
          <a:prstGeom prst="straightConnector1">
            <a:avLst/>
          </a:prstGeom>
          <a:noFill/>
          <a:ln cap="flat" cmpd="sng" w="9525">
            <a:solidFill>
              <a:srgbClr val="2B2C30"/>
            </a:solidFill>
            <a:prstDash val="solid"/>
            <a:round/>
            <a:headEnd len="sm" w="sm" type="none"/>
            <a:tailEnd len="sm" w="sm" type="none"/>
          </a:ln>
        </p:spPr>
      </p:cxnSp>
      <p:sp>
        <p:nvSpPr>
          <p:cNvPr id="500" name="Google Shape;500;p38"/>
          <p:cNvSpPr/>
          <p:nvPr/>
        </p:nvSpPr>
        <p:spPr>
          <a:xfrm>
            <a:off x="1006871" y="3462098"/>
            <a:ext cx="8384539" cy="5796202"/>
          </a:xfrm>
          <a:custGeom>
            <a:rect b="b" l="l" r="r" t="t"/>
            <a:pathLst>
              <a:path extrusionOk="0" h="5796202" w="8384539">
                <a:moveTo>
                  <a:pt x="0" y="0"/>
                </a:moveTo>
                <a:lnTo>
                  <a:pt x="8384539" y="0"/>
                </a:lnTo>
                <a:lnTo>
                  <a:pt x="8384539" y="5796202"/>
                </a:lnTo>
                <a:lnTo>
                  <a:pt x="0" y="5796202"/>
                </a:lnTo>
                <a:lnTo>
                  <a:pt x="0" y="0"/>
                </a:lnTo>
                <a:close/>
              </a:path>
            </a:pathLst>
          </a:custGeom>
          <a:blipFill rotWithShape="1">
            <a:blip r:embed="rId3">
              <a:alphaModFix/>
            </a:blip>
            <a:stretch>
              <a:fillRect b="0" l="0" r="-6351" t="0"/>
            </a:stretch>
          </a:blipFill>
          <a:ln>
            <a:noFill/>
          </a:ln>
        </p:spPr>
      </p:sp>
      <p:grpSp>
        <p:nvGrpSpPr>
          <p:cNvPr id="501" name="Google Shape;501;p38"/>
          <p:cNvGrpSpPr/>
          <p:nvPr/>
        </p:nvGrpSpPr>
        <p:grpSpPr>
          <a:xfrm>
            <a:off x="1028689" y="2248496"/>
            <a:ext cx="15263544" cy="1934369"/>
            <a:chOff x="0" y="-85725"/>
            <a:chExt cx="20351392" cy="2579159"/>
          </a:xfrm>
        </p:grpSpPr>
        <p:sp>
          <p:nvSpPr>
            <p:cNvPr id="502" name="Google Shape;502;p38"/>
            <p:cNvSpPr txBox="1"/>
            <p:nvPr/>
          </p:nvSpPr>
          <p:spPr>
            <a:xfrm>
              <a:off x="0" y="-85725"/>
              <a:ext cx="20223630" cy="1340485"/>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b="0" i="0" lang="en-US" sz="2799" u="none" cap="none" strike="noStrike">
                  <a:solidFill>
                    <a:srgbClr val="2B2C30"/>
                  </a:solidFill>
                  <a:latin typeface="Public Sans"/>
                  <a:ea typeface="Public Sans"/>
                  <a:cs typeface="Public Sans"/>
                  <a:sym typeface="Public Sans"/>
                </a:rPr>
                <a:t>Initial Cost: USD$220 million (as based off MS Roald Amundsen) </a:t>
              </a:r>
              <a:endParaRPr/>
            </a:p>
            <a:p>
              <a:pPr indent="0" lvl="0" marL="0" marR="0" rtl="0" algn="l">
                <a:lnSpc>
                  <a:spcPct val="150017"/>
                </a:lnSpc>
                <a:spcBef>
                  <a:spcPts val="0"/>
                </a:spcBef>
                <a:spcAft>
                  <a:spcPts val="0"/>
                </a:spcAft>
                <a:buNone/>
              </a:pPr>
              <a:r>
                <a:rPr b="0" i="0" lang="en-US" sz="2799" u="none" cap="none" strike="noStrike">
                  <a:solidFill>
                    <a:srgbClr val="2B2C30"/>
                  </a:solidFill>
                  <a:latin typeface="Public Sans"/>
                  <a:ea typeface="Public Sans"/>
                  <a:cs typeface="Public Sans"/>
                  <a:sym typeface="Public Sans"/>
                </a:rPr>
                <a:t>Annual Operating Expenditure: USD$36 million (as based off Semester at Sea)</a:t>
              </a:r>
              <a:endParaRPr/>
            </a:p>
          </p:txBody>
        </p:sp>
        <p:sp>
          <p:nvSpPr>
            <p:cNvPr id="503" name="Google Shape;503;p38"/>
            <p:cNvSpPr txBox="1"/>
            <p:nvPr/>
          </p:nvSpPr>
          <p:spPr>
            <a:xfrm>
              <a:off x="0" y="1861185"/>
              <a:ext cx="20351392" cy="632249"/>
            </a:xfrm>
            <a:prstGeom prst="rect">
              <a:avLst/>
            </a:prstGeom>
            <a:noFill/>
            <a:ln>
              <a:noFill/>
            </a:ln>
          </p:spPr>
          <p:txBody>
            <a:bodyPr anchorCtr="0" anchor="t" bIns="0" lIns="0" spcFirstLastPara="1" rIns="0" wrap="square" tIns="0">
              <a:spAutoFit/>
            </a:bodyPr>
            <a:lstStyle/>
            <a:p>
              <a:pPr indent="0" lvl="0" marL="0" marR="0" rtl="0" algn="l">
                <a:lnSpc>
                  <a:spcPct val="21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4" name="Google Shape;504;p38"/>
          <p:cNvSpPr txBox="1"/>
          <p:nvPr/>
        </p:nvSpPr>
        <p:spPr>
          <a:xfrm>
            <a:off x="1006871" y="942975"/>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BUDGET</a:t>
            </a:r>
            <a:endParaRPr/>
          </a:p>
        </p:txBody>
      </p:sp>
      <p:pic>
        <p:nvPicPr>
          <p:cNvPr id="505" name="Google Shape;505;p38"/>
          <p:cNvPicPr preferRelativeResize="0"/>
          <p:nvPr/>
        </p:nvPicPr>
        <p:blipFill rotWithShape="1">
          <a:blip r:embed="rId4">
            <a:alphaModFix/>
          </a:blip>
          <a:srcRect b="0" l="0" r="0" t="0"/>
          <a:stretch/>
        </p:blipFill>
        <p:spPr>
          <a:xfrm>
            <a:off x="9919680" y="3616832"/>
            <a:ext cx="8723567" cy="6863231"/>
          </a:xfrm>
          <a:prstGeom prst="rect">
            <a:avLst/>
          </a:prstGeom>
          <a:noFill/>
          <a:ln>
            <a:noFill/>
          </a:ln>
        </p:spPr>
      </p:pic>
      <p:sp>
        <p:nvSpPr>
          <p:cNvPr id="506" name="Google Shape;506;p38"/>
          <p:cNvSpPr txBox="1"/>
          <p:nvPr/>
        </p:nvSpPr>
        <p:spPr>
          <a:xfrm>
            <a:off x="9590634" y="3377716"/>
            <a:ext cx="9719400" cy="48133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799" u="none" cap="none" strike="noStrike">
                <a:solidFill>
                  <a:srgbClr val="2B2C30"/>
                </a:solidFill>
                <a:latin typeface="Arial"/>
                <a:ea typeface="Arial"/>
                <a:cs typeface="Arial"/>
                <a:sym typeface="Arial"/>
              </a:rPr>
              <a:t>Revenue Streams</a:t>
            </a:r>
            <a:endParaRPr/>
          </a:p>
        </p:txBody>
      </p:sp>
      <p:sp>
        <p:nvSpPr>
          <p:cNvPr id="507" name="Google Shape;507;p38"/>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508" name="Google Shape;508;p38"/>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512" name="Shape 512"/>
        <p:cNvGrpSpPr/>
        <p:nvPr/>
      </p:nvGrpSpPr>
      <p:grpSpPr>
        <a:xfrm>
          <a:off x="0" y="0"/>
          <a:ext cx="0" cy="0"/>
          <a:chOff x="0" y="0"/>
          <a:chExt cx="0" cy="0"/>
        </a:xfrm>
      </p:grpSpPr>
      <p:cxnSp>
        <p:nvCxnSpPr>
          <p:cNvPr id="513" name="Google Shape;513;p39"/>
          <p:cNvCxnSpPr/>
          <p:nvPr/>
        </p:nvCxnSpPr>
        <p:spPr>
          <a:xfrm flipH="1" rot="10800000">
            <a:off x="1028695" y="1760761"/>
            <a:ext cx="16230594" cy="38509"/>
          </a:xfrm>
          <a:prstGeom prst="straightConnector1">
            <a:avLst/>
          </a:prstGeom>
          <a:noFill/>
          <a:ln cap="flat" cmpd="sng" w="9525">
            <a:solidFill>
              <a:srgbClr val="2B2C30"/>
            </a:solidFill>
            <a:prstDash val="solid"/>
            <a:round/>
            <a:headEnd len="sm" w="sm" type="none"/>
            <a:tailEnd len="sm" w="sm" type="none"/>
          </a:ln>
        </p:spPr>
      </p:cxnSp>
      <p:pic>
        <p:nvPicPr>
          <p:cNvPr id="514" name="Google Shape;514;p39"/>
          <p:cNvPicPr preferRelativeResize="0"/>
          <p:nvPr/>
        </p:nvPicPr>
        <p:blipFill rotWithShape="1">
          <a:blip r:embed="rId3">
            <a:alphaModFix/>
          </a:blip>
          <a:srcRect b="28005" l="0" r="0" t="28006"/>
          <a:stretch/>
        </p:blipFill>
        <p:spPr>
          <a:xfrm>
            <a:off x="1045430" y="2313158"/>
            <a:ext cx="7743534" cy="2269305"/>
          </a:xfrm>
          <a:prstGeom prst="rect">
            <a:avLst/>
          </a:prstGeom>
          <a:noFill/>
          <a:ln>
            <a:noFill/>
          </a:ln>
        </p:spPr>
      </p:pic>
      <p:pic>
        <p:nvPicPr>
          <p:cNvPr id="515" name="Google Shape;515;p39"/>
          <p:cNvPicPr preferRelativeResize="0"/>
          <p:nvPr/>
        </p:nvPicPr>
        <p:blipFill rotWithShape="1">
          <a:blip r:embed="rId4">
            <a:alphaModFix/>
          </a:blip>
          <a:srcRect b="30462" l="0" r="0" t="30462"/>
          <a:stretch/>
        </p:blipFill>
        <p:spPr>
          <a:xfrm>
            <a:off x="9471090" y="2313158"/>
            <a:ext cx="7743534" cy="2269305"/>
          </a:xfrm>
          <a:prstGeom prst="rect">
            <a:avLst/>
          </a:prstGeom>
          <a:noFill/>
          <a:ln>
            <a:noFill/>
          </a:ln>
        </p:spPr>
      </p:pic>
      <p:grpSp>
        <p:nvGrpSpPr>
          <p:cNvPr id="516" name="Google Shape;516;p39"/>
          <p:cNvGrpSpPr/>
          <p:nvPr/>
        </p:nvGrpSpPr>
        <p:grpSpPr>
          <a:xfrm>
            <a:off x="2087506" y="2079039"/>
            <a:ext cx="6136993" cy="2750303"/>
            <a:chOff x="0" y="-28575"/>
            <a:chExt cx="2822775" cy="1265031"/>
          </a:xfrm>
        </p:grpSpPr>
        <p:sp>
          <p:nvSpPr>
            <p:cNvPr id="517" name="Google Shape;517;p39"/>
            <p:cNvSpPr/>
            <p:nvPr/>
          </p:nvSpPr>
          <p:spPr>
            <a:xfrm>
              <a:off x="0" y="0"/>
              <a:ext cx="2822775" cy="1236456"/>
            </a:xfrm>
            <a:custGeom>
              <a:rect b="b" l="l" r="r" t="t"/>
              <a:pathLst>
                <a:path extrusionOk="0" h="1236456" w="2822775">
                  <a:moveTo>
                    <a:pt x="0" y="0"/>
                  </a:moveTo>
                  <a:lnTo>
                    <a:pt x="2822775" y="0"/>
                  </a:lnTo>
                  <a:lnTo>
                    <a:pt x="2822775" y="1236456"/>
                  </a:lnTo>
                  <a:lnTo>
                    <a:pt x="0" y="1236456"/>
                  </a:lnTo>
                  <a:close/>
                </a:path>
              </a:pathLst>
            </a:custGeom>
            <a:solidFill>
              <a:srgbClr val="000000">
                <a:alpha val="0"/>
              </a:srgbClr>
            </a:solidFill>
            <a:ln cap="sq" cmpd="sng" w="9525">
              <a:solidFill>
                <a:srgbClr val="2B2C30"/>
              </a:solidFill>
              <a:prstDash val="solid"/>
              <a:miter lim="8000"/>
              <a:headEnd len="sm" w="sm" type="none"/>
              <a:tailEnd len="sm" w="sm" type="none"/>
            </a:ln>
          </p:spPr>
        </p:sp>
        <p:sp>
          <p:nvSpPr>
            <p:cNvPr id="518" name="Google Shape;518;p39"/>
            <p:cNvSpPr txBox="1"/>
            <p:nvPr/>
          </p:nvSpPr>
          <p:spPr>
            <a:xfrm>
              <a:off x="0" y="-28575"/>
              <a:ext cx="2822775" cy="1265031"/>
            </a:xfrm>
            <a:prstGeom prst="rect">
              <a:avLst/>
            </a:prstGeom>
            <a:noFill/>
            <a:ln>
              <a:noFill/>
            </a:ln>
          </p:spPr>
          <p:txBody>
            <a:bodyPr anchorCtr="0" anchor="ctr" bIns="68575" lIns="68575" spcFirstLastPara="1" rIns="68575" wrap="square" tIns="68575">
              <a:noAutofit/>
            </a:bodyPr>
            <a:lstStyle/>
            <a:p>
              <a:pPr indent="0" lvl="0" marL="0" marR="0" rtl="0" algn="ctr">
                <a:lnSpc>
                  <a:spcPct val="10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9" name="Google Shape;519;p39"/>
          <p:cNvGrpSpPr/>
          <p:nvPr/>
        </p:nvGrpSpPr>
        <p:grpSpPr>
          <a:xfrm>
            <a:off x="10513166" y="2079039"/>
            <a:ext cx="6136993" cy="2750303"/>
            <a:chOff x="0" y="-28575"/>
            <a:chExt cx="2822775" cy="1265031"/>
          </a:xfrm>
        </p:grpSpPr>
        <p:sp>
          <p:nvSpPr>
            <p:cNvPr id="520" name="Google Shape;520;p39"/>
            <p:cNvSpPr/>
            <p:nvPr/>
          </p:nvSpPr>
          <p:spPr>
            <a:xfrm>
              <a:off x="0" y="0"/>
              <a:ext cx="2822775" cy="1236456"/>
            </a:xfrm>
            <a:custGeom>
              <a:rect b="b" l="l" r="r" t="t"/>
              <a:pathLst>
                <a:path extrusionOk="0" h="1236456" w="2822775">
                  <a:moveTo>
                    <a:pt x="0" y="0"/>
                  </a:moveTo>
                  <a:lnTo>
                    <a:pt x="2822775" y="0"/>
                  </a:lnTo>
                  <a:lnTo>
                    <a:pt x="2822775" y="1236456"/>
                  </a:lnTo>
                  <a:lnTo>
                    <a:pt x="0" y="1236456"/>
                  </a:lnTo>
                  <a:close/>
                </a:path>
              </a:pathLst>
            </a:custGeom>
            <a:solidFill>
              <a:srgbClr val="000000">
                <a:alpha val="0"/>
              </a:srgbClr>
            </a:solidFill>
            <a:ln cap="sq" cmpd="sng" w="9525">
              <a:solidFill>
                <a:srgbClr val="2B2C30"/>
              </a:solidFill>
              <a:prstDash val="solid"/>
              <a:miter lim="8000"/>
              <a:headEnd len="sm" w="sm" type="none"/>
              <a:tailEnd len="sm" w="sm" type="none"/>
            </a:ln>
          </p:spPr>
        </p:sp>
        <p:sp>
          <p:nvSpPr>
            <p:cNvPr id="521" name="Google Shape;521;p39"/>
            <p:cNvSpPr txBox="1"/>
            <p:nvPr/>
          </p:nvSpPr>
          <p:spPr>
            <a:xfrm>
              <a:off x="0" y="-28575"/>
              <a:ext cx="2822775" cy="1265031"/>
            </a:xfrm>
            <a:prstGeom prst="rect">
              <a:avLst/>
            </a:prstGeom>
            <a:noFill/>
            <a:ln>
              <a:noFill/>
            </a:ln>
          </p:spPr>
          <p:txBody>
            <a:bodyPr anchorCtr="0" anchor="ctr" bIns="68575" lIns="68575" spcFirstLastPara="1" rIns="68575" wrap="square" tIns="68575">
              <a:noAutofit/>
            </a:bodyPr>
            <a:lstStyle/>
            <a:p>
              <a:pPr indent="0" lvl="0" marL="0" marR="0" rtl="0" algn="ctr">
                <a:lnSpc>
                  <a:spcPct val="10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2" name="Google Shape;522;p39"/>
          <p:cNvSpPr txBox="1"/>
          <p:nvPr/>
        </p:nvSpPr>
        <p:spPr>
          <a:xfrm>
            <a:off x="1006871" y="942975"/>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KEY ACTORS / STAKEHOLDERS</a:t>
            </a:r>
            <a:endParaRPr/>
          </a:p>
        </p:txBody>
      </p:sp>
      <p:grpSp>
        <p:nvGrpSpPr>
          <p:cNvPr id="523" name="Google Shape;523;p39"/>
          <p:cNvGrpSpPr/>
          <p:nvPr/>
        </p:nvGrpSpPr>
        <p:grpSpPr>
          <a:xfrm>
            <a:off x="1028700" y="5566037"/>
            <a:ext cx="7724016" cy="3072733"/>
            <a:chOff x="0" y="85725"/>
            <a:chExt cx="10298688" cy="4096978"/>
          </a:xfrm>
        </p:grpSpPr>
        <p:sp>
          <p:nvSpPr>
            <p:cNvPr id="524" name="Google Shape;524;p39"/>
            <p:cNvSpPr txBox="1"/>
            <p:nvPr/>
          </p:nvSpPr>
          <p:spPr>
            <a:xfrm>
              <a:off x="0" y="85725"/>
              <a:ext cx="10265144" cy="501184"/>
            </a:xfrm>
            <a:prstGeom prst="rect">
              <a:avLst/>
            </a:prstGeom>
            <a:noFill/>
            <a:ln>
              <a:noFill/>
            </a:ln>
          </p:spPr>
          <p:txBody>
            <a:bodyPr anchorCtr="0" anchor="t" bIns="0" lIns="0" spcFirstLastPara="1" rIns="0" wrap="square" tIns="0">
              <a:spAutoFit/>
            </a:bodyPr>
            <a:lstStyle/>
            <a:p>
              <a:pPr indent="0" lvl="0" marL="0" marR="0" rtl="0" algn="l">
                <a:lnSpc>
                  <a:spcPct val="90996"/>
                </a:lnSpc>
                <a:spcBef>
                  <a:spcPts val="0"/>
                </a:spcBef>
                <a:spcAft>
                  <a:spcPts val="0"/>
                </a:spcAft>
                <a:buNone/>
              </a:pPr>
              <a:r>
                <a:rPr b="0" i="1" lang="en-US" sz="2899" u="none" cap="none" strike="noStrike">
                  <a:solidFill>
                    <a:srgbClr val="2B2C30"/>
                  </a:solidFill>
                  <a:latin typeface="Playfair Display"/>
                  <a:ea typeface="Playfair Display"/>
                  <a:cs typeface="Playfair Display"/>
                  <a:sym typeface="Playfair Display"/>
                </a:rPr>
                <a:t>Appropriate</a:t>
              </a:r>
              <a:endParaRPr/>
            </a:p>
          </p:txBody>
        </p:sp>
        <p:sp>
          <p:nvSpPr>
            <p:cNvPr id="525" name="Google Shape;525;p39"/>
            <p:cNvSpPr txBox="1"/>
            <p:nvPr/>
          </p:nvSpPr>
          <p:spPr>
            <a:xfrm>
              <a:off x="0" y="621834"/>
              <a:ext cx="10298688" cy="632249"/>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799" u="none" cap="none" strike="noStrike">
                  <a:solidFill>
                    <a:srgbClr val="2B2C30"/>
                  </a:solidFill>
                  <a:latin typeface="Public Sans"/>
                  <a:ea typeface="Public Sans"/>
                  <a:cs typeface="Public Sans"/>
                  <a:sym typeface="Public Sans"/>
                </a:rPr>
                <a:t>Funding Sources</a:t>
              </a:r>
              <a:endParaRPr/>
            </a:p>
          </p:txBody>
        </p:sp>
        <p:sp>
          <p:nvSpPr>
            <p:cNvPr id="526" name="Google Shape;526;p39"/>
            <p:cNvSpPr txBox="1"/>
            <p:nvPr/>
          </p:nvSpPr>
          <p:spPr>
            <a:xfrm>
              <a:off x="0" y="1412833"/>
              <a:ext cx="10298688" cy="2769870"/>
            </a:xfrm>
            <a:prstGeom prst="rect">
              <a:avLst/>
            </a:prstGeom>
            <a:noFill/>
            <a:ln>
              <a:noFill/>
            </a:ln>
          </p:spPr>
          <p:txBody>
            <a:bodyPr anchorCtr="0" anchor="t" bIns="0" lIns="0" spcFirstLastPara="1" rIns="0" wrap="square" tIns="0">
              <a:spAutoFit/>
            </a:bodyPr>
            <a:lstStyle/>
            <a:p>
              <a:pPr indent="-259079" lvl="1" marL="518160" marR="0" rtl="0" algn="l">
                <a:lnSpc>
                  <a:spcPct val="139958"/>
                </a:lnSpc>
                <a:spcBef>
                  <a:spcPts val="0"/>
                </a:spcBef>
                <a:spcAft>
                  <a:spcPts val="0"/>
                </a:spcAft>
                <a:buClr>
                  <a:srgbClr val="2B2C30"/>
                </a:buClr>
                <a:buSzPts val="2400"/>
                <a:buFont typeface="Arial"/>
                <a:buChar char="•"/>
              </a:pPr>
              <a:r>
                <a:rPr b="0" i="0" lang="en-US" sz="2400" u="none" cap="none" strike="noStrike">
                  <a:solidFill>
                    <a:srgbClr val="2B2C30"/>
                  </a:solidFill>
                  <a:latin typeface="Public Sans"/>
                  <a:ea typeface="Public Sans"/>
                  <a:cs typeface="Public Sans"/>
                  <a:sym typeface="Public Sans"/>
                </a:rPr>
                <a:t>International organizations such as Joint SDG Fund</a:t>
              </a:r>
              <a:endParaRPr/>
            </a:p>
            <a:p>
              <a:pPr indent="-259079" lvl="1" marL="518160" marR="0" rtl="0" algn="l">
                <a:lnSpc>
                  <a:spcPct val="139958"/>
                </a:lnSpc>
                <a:spcBef>
                  <a:spcPts val="0"/>
                </a:spcBef>
                <a:spcAft>
                  <a:spcPts val="0"/>
                </a:spcAft>
                <a:buClr>
                  <a:srgbClr val="2B2C30"/>
                </a:buClr>
                <a:buSzPts val="2400"/>
                <a:buFont typeface="Arial"/>
                <a:buChar char="•"/>
              </a:pPr>
              <a:r>
                <a:rPr b="0" i="0" lang="en-US" sz="2400" u="none" cap="none" strike="noStrike">
                  <a:solidFill>
                    <a:srgbClr val="2B2C30"/>
                  </a:solidFill>
                  <a:latin typeface="Public Sans"/>
                  <a:ea typeface="Public Sans"/>
                  <a:cs typeface="Public Sans"/>
                  <a:sym typeface="Public Sans"/>
                </a:rPr>
                <a:t>Supportive governments </a:t>
              </a:r>
              <a:endParaRPr/>
            </a:p>
            <a:p>
              <a:pPr indent="-259079" lvl="1" marL="518160" marR="0" rtl="0" algn="l">
                <a:lnSpc>
                  <a:spcPct val="139958"/>
                </a:lnSpc>
                <a:spcBef>
                  <a:spcPts val="0"/>
                </a:spcBef>
                <a:spcAft>
                  <a:spcPts val="0"/>
                </a:spcAft>
                <a:buClr>
                  <a:srgbClr val="2B2C30"/>
                </a:buClr>
                <a:buSzPts val="2400"/>
                <a:buFont typeface="Arial"/>
                <a:buChar char="•"/>
              </a:pPr>
              <a:r>
                <a:rPr b="0" i="0" lang="en-US" sz="2400" u="none" cap="none" strike="noStrike">
                  <a:solidFill>
                    <a:srgbClr val="2B2C30"/>
                  </a:solidFill>
                  <a:latin typeface="Public Sans"/>
                  <a:ea typeface="Public Sans"/>
                  <a:cs typeface="Public Sans"/>
                  <a:sym typeface="Public Sans"/>
                </a:rPr>
                <a:t>Philanthropic individuals and organizations dedicated to championing environmental causes</a:t>
              </a:r>
              <a:endParaRPr/>
            </a:p>
            <a:p>
              <a:pPr indent="-259079" lvl="1" marL="518160" marR="0" rtl="0" algn="l">
                <a:lnSpc>
                  <a:spcPct val="139958"/>
                </a:lnSpc>
                <a:spcBef>
                  <a:spcPts val="0"/>
                </a:spcBef>
                <a:spcAft>
                  <a:spcPts val="0"/>
                </a:spcAft>
                <a:buClr>
                  <a:srgbClr val="2B2C30"/>
                </a:buClr>
                <a:buSzPts val="2400"/>
                <a:buFont typeface="Arial"/>
                <a:buChar char="•"/>
              </a:pPr>
              <a:r>
                <a:rPr b="0" i="0" lang="en-US" sz="2400" u="none" cap="none" strike="noStrike">
                  <a:solidFill>
                    <a:srgbClr val="2B2C30"/>
                  </a:solidFill>
                  <a:latin typeface="Public Sans"/>
                  <a:ea typeface="Public Sans"/>
                  <a:cs typeface="Public Sans"/>
                  <a:sym typeface="Public Sans"/>
                </a:rPr>
                <a:t>Eventually, alumni</a:t>
              </a:r>
              <a:endParaRPr/>
            </a:p>
          </p:txBody>
        </p:sp>
      </p:grpSp>
      <p:grpSp>
        <p:nvGrpSpPr>
          <p:cNvPr id="527" name="Google Shape;527;p39"/>
          <p:cNvGrpSpPr/>
          <p:nvPr/>
        </p:nvGrpSpPr>
        <p:grpSpPr>
          <a:xfrm>
            <a:off x="9535284" y="5723200"/>
            <a:ext cx="7724016" cy="2241677"/>
            <a:chOff x="0" y="85725"/>
            <a:chExt cx="10298688" cy="2988903"/>
          </a:xfrm>
        </p:grpSpPr>
        <p:sp>
          <p:nvSpPr>
            <p:cNvPr id="528" name="Google Shape;528;p39"/>
            <p:cNvSpPr txBox="1"/>
            <p:nvPr/>
          </p:nvSpPr>
          <p:spPr>
            <a:xfrm>
              <a:off x="0" y="85725"/>
              <a:ext cx="10265144" cy="501184"/>
            </a:xfrm>
            <a:prstGeom prst="rect">
              <a:avLst/>
            </a:prstGeom>
            <a:noFill/>
            <a:ln>
              <a:noFill/>
            </a:ln>
          </p:spPr>
          <p:txBody>
            <a:bodyPr anchorCtr="0" anchor="t" bIns="0" lIns="0" spcFirstLastPara="1" rIns="0" wrap="square" tIns="0">
              <a:spAutoFit/>
            </a:bodyPr>
            <a:lstStyle/>
            <a:p>
              <a:pPr indent="0" lvl="0" marL="0" marR="0" rtl="0" algn="l">
                <a:lnSpc>
                  <a:spcPct val="90996"/>
                </a:lnSpc>
                <a:spcBef>
                  <a:spcPts val="0"/>
                </a:spcBef>
                <a:spcAft>
                  <a:spcPts val="0"/>
                </a:spcAft>
                <a:buNone/>
              </a:pPr>
              <a:r>
                <a:rPr b="0" i="1" lang="en-US" sz="2899" u="none" cap="none" strike="noStrike">
                  <a:solidFill>
                    <a:srgbClr val="2B2C30"/>
                  </a:solidFill>
                  <a:latin typeface="Playfair Display"/>
                  <a:ea typeface="Playfair Display"/>
                  <a:cs typeface="Playfair Display"/>
                  <a:sym typeface="Playfair Display"/>
                </a:rPr>
                <a:t>Sustainable</a:t>
              </a:r>
              <a:endParaRPr/>
            </a:p>
          </p:txBody>
        </p:sp>
        <p:sp>
          <p:nvSpPr>
            <p:cNvPr id="529" name="Google Shape;529;p39"/>
            <p:cNvSpPr txBox="1"/>
            <p:nvPr/>
          </p:nvSpPr>
          <p:spPr>
            <a:xfrm>
              <a:off x="0" y="621834"/>
              <a:ext cx="10298688" cy="632249"/>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799" u="none" cap="none" strike="noStrike">
                  <a:solidFill>
                    <a:srgbClr val="2B2C30"/>
                  </a:solidFill>
                  <a:latin typeface="Public Sans"/>
                  <a:ea typeface="Public Sans"/>
                  <a:cs typeface="Public Sans"/>
                  <a:sym typeface="Public Sans"/>
                </a:rPr>
                <a:t>Partners</a:t>
              </a:r>
              <a:endParaRPr/>
            </a:p>
          </p:txBody>
        </p:sp>
        <p:sp>
          <p:nvSpPr>
            <p:cNvPr id="530" name="Google Shape;530;p39"/>
            <p:cNvSpPr txBox="1"/>
            <p:nvPr/>
          </p:nvSpPr>
          <p:spPr>
            <a:xfrm>
              <a:off x="0" y="1412833"/>
              <a:ext cx="10298688" cy="1661795"/>
            </a:xfrm>
            <a:prstGeom prst="rect">
              <a:avLst/>
            </a:prstGeom>
            <a:noFill/>
            <a:ln>
              <a:noFill/>
            </a:ln>
          </p:spPr>
          <p:txBody>
            <a:bodyPr anchorCtr="0" anchor="t" bIns="0" lIns="0" spcFirstLastPara="1" rIns="0" wrap="square" tIns="0">
              <a:spAutoFit/>
            </a:bodyPr>
            <a:lstStyle/>
            <a:p>
              <a:pPr indent="-259079" lvl="1" marL="518160" marR="0" rtl="0" algn="l">
                <a:lnSpc>
                  <a:spcPct val="139958"/>
                </a:lnSpc>
                <a:spcBef>
                  <a:spcPts val="0"/>
                </a:spcBef>
                <a:spcAft>
                  <a:spcPts val="0"/>
                </a:spcAft>
                <a:buClr>
                  <a:srgbClr val="2B2C30"/>
                </a:buClr>
                <a:buSzPts val="2400"/>
                <a:buFont typeface="Arial"/>
                <a:buChar char="•"/>
              </a:pPr>
              <a:r>
                <a:rPr b="0" i="0" lang="en-US" sz="2400" u="none" cap="none" strike="noStrike">
                  <a:solidFill>
                    <a:srgbClr val="2B2C30"/>
                  </a:solidFill>
                  <a:latin typeface="Public Sans"/>
                  <a:ea typeface="Public Sans"/>
                  <a:cs typeface="Public Sans"/>
                  <a:sym typeface="Public Sans"/>
                </a:rPr>
                <a:t>Collaborations with NGOs and organisations will enable service learning during fieldwork projects where students work on interdisciplinary projects</a:t>
              </a:r>
              <a:endParaRPr/>
            </a:p>
          </p:txBody>
        </p:sp>
      </p:grpSp>
      <p:sp>
        <p:nvSpPr>
          <p:cNvPr id="531" name="Google Shape;531;p39"/>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532" name="Google Shape;532;p39"/>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536" name="Shape 536"/>
        <p:cNvGrpSpPr/>
        <p:nvPr/>
      </p:nvGrpSpPr>
      <p:grpSpPr>
        <a:xfrm>
          <a:off x="0" y="0"/>
          <a:ext cx="0" cy="0"/>
          <a:chOff x="0" y="0"/>
          <a:chExt cx="0" cy="0"/>
        </a:xfrm>
      </p:grpSpPr>
      <p:sp>
        <p:nvSpPr>
          <p:cNvPr id="537" name="Google Shape;537;p40"/>
          <p:cNvSpPr txBox="1"/>
          <p:nvPr/>
        </p:nvSpPr>
        <p:spPr>
          <a:xfrm>
            <a:off x="1006871" y="942975"/>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VALUE</a:t>
            </a:r>
            <a:endParaRPr/>
          </a:p>
        </p:txBody>
      </p:sp>
      <p:cxnSp>
        <p:nvCxnSpPr>
          <p:cNvPr id="538" name="Google Shape;538;p40"/>
          <p:cNvCxnSpPr/>
          <p:nvPr/>
        </p:nvCxnSpPr>
        <p:spPr>
          <a:xfrm flipH="1" rot="10800000">
            <a:off x="-7086597" y="1760761"/>
            <a:ext cx="16230594" cy="38509"/>
          </a:xfrm>
          <a:prstGeom prst="straightConnector1">
            <a:avLst/>
          </a:prstGeom>
          <a:noFill/>
          <a:ln cap="flat" cmpd="sng" w="9525">
            <a:solidFill>
              <a:srgbClr val="2B2C30"/>
            </a:solidFill>
            <a:prstDash val="solid"/>
            <a:round/>
            <a:headEnd len="sm" w="sm" type="none"/>
            <a:tailEnd len="sm" w="sm" type="none"/>
          </a:ln>
        </p:spPr>
      </p:cxnSp>
      <p:grpSp>
        <p:nvGrpSpPr>
          <p:cNvPr id="539" name="Google Shape;539;p40"/>
          <p:cNvGrpSpPr/>
          <p:nvPr/>
        </p:nvGrpSpPr>
        <p:grpSpPr>
          <a:xfrm>
            <a:off x="1028689" y="2241352"/>
            <a:ext cx="13961991" cy="5079049"/>
            <a:chOff x="0" y="-95250"/>
            <a:chExt cx="18615988" cy="6772065"/>
          </a:xfrm>
        </p:grpSpPr>
        <p:sp>
          <p:nvSpPr>
            <p:cNvPr id="540" name="Google Shape;540;p40"/>
            <p:cNvSpPr txBox="1"/>
            <p:nvPr/>
          </p:nvSpPr>
          <p:spPr>
            <a:xfrm>
              <a:off x="0" y="-95250"/>
              <a:ext cx="18499200" cy="6566100"/>
            </a:xfrm>
            <a:prstGeom prst="rect">
              <a:avLst/>
            </a:prstGeom>
            <a:noFill/>
            <a:ln>
              <a:noFill/>
            </a:ln>
          </p:spPr>
          <p:txBody>
            <a:bodyPr anchorCtr="0" anchor="t" bIns="0" lIns="0" spcFirstLastPara="1" rIns="0" wrap="square" tIns="0">
              <a:spAutoFit/>
            </a:bodyPr>
            <a:lstStyle/>
            <a:p>
              <a:pPr indent="0" lvl="0" marL="0" marR="0" rtl="0" algn="l">
                <a:lnSpc>
                  <a:spcPct val="150015"/>
                </a:lnSpc>
                <a:spcBef>
                  <a:spcPts val="0"/>
                </a:spcBef>
                <a:spcAft>
                  <a:spcPts val="0"/>
                </a:spcAft>
                <a:buNone/>
              </a:pPr>
              <a:r>
                <a:rPr lang="en-US" sz="3199">
                  <a:solidFill>
                    <a:srgbClr val="2B2C30"/>
                  </a:solidFill>
                  <a:latin typeface="Public Sans"/>
                  <a:ea typeface="Public Sans"/>
                  <a:cs typeface="Public Sans"/>
                  <a:sym typeface="Public Sans"/>
                </a:rPr>
                <a:t>GLOBE</a:t>
              </a:r>
              <a:r>
                <a:rPr b="0" i="0" lang="en-US" sz="3199" u="none" cap="none" strike="noStrike">
                  <a:solidFill>
                    <a:srgbClr val="2B2C30"/>
                  </a:solidFill>
                  <a:latin typeface="Public Sans"/>
                  <a:ea typeface="Public Sans"/>
                  <a:cs typeface="Public Sans"/>
                  <a:sym typeface="Public Sans"/>
                </a:rPr>
                <a:t> University is a global institution that transforms higher education by embedding SDGs, fostering diverse talent through needs-blind admissions, and pioneering deviant interdisciplinarity for innovative problem-solving. </a:t>
              </a:r>
              <a:endParaRPr/>
            </a:p>
            <a:p>
              <a:pPr indent="0" lvl="0" marL="0" marR="0" rtl="0" algn="l">
                <a:lnSpc>
                  <a:spcPct val="150015"/>
                </a:lnSpc>
                <a:spcBef>
                  <a:spcPts val="0"/>
                </a:spcBef>
                <a:spcAft>
                  <a:spcPts val="0"/>
                </a:spcAft>
                <a:buNone/>
              </a:pPr>
              <a:r>
                <a:t/>
              </a:r>
              <a:endParaRPr b="0" i="0" sz="3199" u="none" cap="none" strike="noStrike">
                <a:solidFill>
                  <a:srgbClr val="2B2C30"/>
                </a:solidFill>
                <a:latin typeface="Public Sans"/>
                <a:ea typeface="Public Sans"/>
                <a:cs typeface="Public Sans"/>
                <a:sym typeface="Public Sans"/>
              </a:endParaRPr>
            </a:p>
            <a:p>
              <a:pPr indent="0" lvl="0" marL="0" marR="0" rtl="0" algn="l">
                <a:lnSpc>
                  <a:spcPct val="150015"/>
                </a:lnSpc>
                <a:spcBef>
                  <a:spcPts val="0"/>
                </a:spcBef>
                <a:spcAft>
                  <a:spcPts val="0"/>
                </a:spcAft>
                <a:buNone/>
              </a:pPr>
              <a:r>
                <a:rPr b="0" i="0" lang="en-US" sz="3199" u="none" cap="none" strike="noStrike">
                  <a:solidFill>
                    <a:srgbClr val="2B2C30"/>
                  </a:solidFill>
                  <a:latin typeface="Public Sans"/>
                  <a:ea typeface="Public Sans"/>
                  <a:cs typeface="Public Sans"/>
                  <a:sym typeface="Public Sans"/>
                </a:rPr>
                <a:t>Through SDG-focused industry attachments and a sustainable campus model, it leads in delivering impactful, globally relevant education.</a:t>
              </a:r>
              <a:endParaRPr/>
            </a:p>
          </p:txBody>
        </p:sp>
        <p:sp>
          <p:nvSpPr>
            <p:cNvPr id="541" name="Google Shape;541;p40"/>
            <p:cNvSpPr txBox="1"/>
            <p:nvPr/>
          </p:nvSpPr>
          <p:spPr>
            <a:xfrm>
              <a:off x="0" y="6044566"/>
              <a:ext cx="18615988" cy="632249"/>
            </a:xfrm>
            <a:prstGeom prst="rect">
              <a:avLst/>
            </a:prstGeom>
            <a:noFill/>
            <a:ln>
              <a:noFill/>
            </a:ln>
          </p:spPr>
          <p:txBody>
            <a:bodyPr anchorCtr="0" anchor="t" bIns="0" lIns="0" spcFirstLastPara="1" rIns="0" wrap="square" tIns="0">
              <a:spAutoFit/>
            </a:bodyPr>
            <a:lstStyle/>
            <a:p>
              <a:pPr indent="0" lvl="0" marL="0" marR="0" rtl="0" algn="l">
                <a:lnSpc>
                  <a:spcPct val="21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2" name="Google Shape;542;p40"/>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543" name="Google Shape;543;p40"/>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547" name="Shape 547"/>
        <p:cNvGrpSpPr/>
        <p:nvPr/>
      </p:nvGrpSpPr>
      <p:grpSpPr>
        <a:xfrm>
          <a:off x="0" y="0"/>
          <a:ext cx="0" cy="0"/>
          <a:chOff x="0" y="0"/>
          <a:chExt cx="0" cy="0"/>
        </a:xfrm>
      </p:grpSpPr>
      <p:cxnSp>
        <p:nvCxnSpPr>
          <p:cNvPr id="548" name="Google Shape;548;p41"/>
          <p:cNvCxnSpPr/>
          <p:nvPr/>
        </p:nvCxnSpPr>
        <p:spPr>
          <a:xfrm flipH="1" rot="10800000">
            <a:off x="1028706" y="4514765"/>
            <a:ext cx="16230594" cy="38509"/>
          </a:xfrm>
          <a:prstGeom prst="straightConnector1">
            <a:avLst/>
          </a:prstGeom>
          <a:noFill/>
          <a:ln cap="flat" cmpd="sng" w="9525">
            <a:solidFill>
              <a:srgbClr val="2B2C30"/>
            </a:solidFill>
            <a:prstDash val="solid"/>
            <a:round/>
            <a:headEnd len="sm" w="sm" type="none"/>
            <a:tailEnd len="sm" w="sm" type="none"/>
          </a:ln>
        </p:spPr>
      </p:cxnSp>
      <p:sp>
        <p:nvSpPr>
          <p:cNvPr id="549" name="Google Shape;549;p41"/>
          <p:cNvSpPr txBox="1"/>
          <p:nvPr/>
        </p:nvSpPr>
        <p:spPr>
          <a:xfrm>
            <a:off x="850974" y="2332416"/>
            <a:ext cx="16408332" cy="2084083"/>
          </a:xfrm>
          <a:prstGeom prst="rect">
            <a:avLst/>
          </a:prstGeom>
          <a:noFill/>
          <a:ln>
            <a:noFill/>
          </a:ln>
        </p:spPr>
        <p:txBody>
          <a:bodyPr anchorCtr="0" anchor="t" bIns="0" lIns="0" spcFirstLastPara="1" rIns="0" wrap="square" tIns="0">
            <a:spAutoFit/>
          </a:bodyPr>
          <a:lstStyle/>
          <a:p>
            <a:pPr indent="0" lvl="0" marL="0" marR="0" rtl="0" algn="l">
              <a:lnSpc>
                <a:spcPct val="91001"/>
              </a:lnSpc>
              <a:spcBef>
                <a:spcPts val="0"/>
              </a:spcBef>
              <a:spcAft>
                <a:spcPts val="0"/>
              </a:spcAft>
              <a:buNone/>
            </a:pPr>
            <a:r>
              <a:rPr b="0" i="0" lang="en-US" sz="16758" u="none" cap="none" strike="noStrike">
                <a:solidFill>
                  <a:srgbClr val="2B2C30"/>
                </a:solidFill>
                <a:latin typeface="Playfair Display"/>
                <a:ea typeface="Playfair Display"/>
                <a:cs typeface="Playfair Display"/>
                <a:sym typeface="Playfair Display"/>
              </a:rPr>
              <a:t>Thank you!</a:t>
            </a:r>
            <a:endParaRPr/>
          </a:p>
        </p:txBody>
      </p:sp>
      <p:sp>
        <p:nvSpPr>
          <p:cNvPr id="550" name="Google Shape;550;p41"/>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551" name="Google Shape;551;p41"/>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20" name="Shape 120"/>
        <p:cNvGrpSpPr/>
        <p:nvPr/>
      </p:nvGrpSpPr>
      <p:grpSpPr>
        <a:xfrm>
          <a:off x="0" y="0"/>
          <a:ext cx="0" cy="0"/>
          <a:chOff x="0" y="0"/>
          <a:chExt cx="0" cy="0"/>
        </a:xfrm>
      </p:grpSpPr>
      <p:sp>
        <p:nvSpPr>
          <p:cNvPr id="121" name="Google Shape;121;p15"/>
          <p:cNvSpPr/>
          <p:nvPr/>
        </p:nvSpPr>
        <p:spPr>
          <a:xfrm>
            <a:off x="1028700" y="1028700"/>
            <a:ext cx="5091685" cy="7741081"/>
          </a:xfrm>
          <a:custGeom>
            <a:rect b="b" l="l" r="r" t="t"/>
            <a:pathLst>
              <a:path extrusionOk="0" h="7741081" w="5091685">
                <a:moveTo>
                  <a:pt x="0" y="0"/>
                </a:moveTo>
                <a:lnTo>
                  <a:pt x="5091685" y="0"/>
                </a:lnTo>
                <a:lnTo>
                  <a:pt x="5091685" y="7741081"/>
                </a:lnTo>
                <a:lnTo>
                  <a:pt x="0" y="7741081"/>
                </a:lnTo>
                <a:lnTo>
                  <a:pt x="0" y="0"/>
                </a:lnTo>
                <a:close/>
              </a:path>
            </a:pathLst>
          </a:custGeom>
          <a:blipFill rotWithShape="1">
            <a:blip r:embed="rId3">
              <a:alphaModFix/>
            </a:blip>
            <a:stretch>
              <a:fillRect b="0" l="-12809" r="-40086" t="-443"/>
            </a:stretch>
          </a:blipFill>
          <a:ln>
            <a:noFill/>
          </a:ln>
        </p:spPr>
      </p:sp>
      <p:sp>
        <p:nvSpPr>
          <p:cNvPr id="122" name="Google Shape;122;p15"/>
          <p:cNvSpPr txBox="1"/>
          <p:nvPr/>
        </p:nvSpPr>
        <p:spPr>
          <a:xfrm>
            <a:off x="7598889" y="3627649"/>
            <a:ext cx="9276500" cy="1872753"/>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b="0" i="0" lang="en-US" sz="3782" u="none" cap="none" strike="noStrike">
                <a:solidFill>
                  <a:srgbClr val="2B2C30"/>
                </a:solidFill>
                <a:latin typeface="Playfair Display"/>
                <a:ea typeface="Playfair Display"/>
                <a:cs typeface="Playfair Display"/>
                <a:sym typeface="Playfair Display"/>
              </a:rPr>
              <a:t>“...the complex problems...are not going to be solved from a disciplinary perspective.” (Helfstand, 2019)</a:t>
            </a:r>
            <a:endParaRPr/>
          </a:p>
        </p:txBody>
      </p:sp>
      <p:sp>
        <p:nvSpPr>
          <p:cNvPr id="123" name="Google Shape;123;p15"/>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124" name="Google Shape;124;p15"/>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4">
              <a:alphaModFix/>
            </a:blip>
            <a:stretch>
              <a:fillRect b="0" l="0" r="0" t="0"/>
            </a:stretch>
          </a:blipFill>
          <a:ln>
            <a:noFill/>
          </a:ln>
        </p:spPr>
      </p:sp>
      <p:grpSp>
        <p:nvGrpSpPr>
          <p:cNvPr id="125" name="Google Shape;125;p15"/>
          <p:cNvGrpSpPr/>
          <p:nvPr/>
        </p:nvGrpSpPr>
        <p:grpSpPr>
          <a:xfrm>
            <a:off x="646555" y="446224"/>
            <a:ext cx="5897344" cy="8886701"/>
            <a:chOff x="0" y="-28575"/>
            <a:chExt cx="1826046" cy="2751666"/>
          </a:xfrm>
        </p:grpSpPr>
        <p:sp>
          <p:nvSpPr>
            <p:cNvPr id="126" name="Google Shape;126;p15"/>
            <p:cNvSpPr/>
            <p:nvPr/>
          </p:nvSpPr>
          <p:spPr>
            <a:xfrm>
              <a:off x="0" y="0"/>
              <a:ext cx="1826046" cy="2723091"/>
            </a:xfrm>
            <a:custGeom>
              <a:rect b="b" l="l" r="r" t="t"/>
              <a:pathLst>
                <a:path extrusionOk="0" h="2723091" w="1826046">
                  <a:moveTo>
                    <a:pt x="0" y="0"/>
                  </a:moveTo>
                  <a:lnTo>
                    <a:pt x="1826046" y="0"/>
                  </a:lnTo>
                  <a:lnTo>
                    <a:pt x="1826046" y="2723091"/>
                  </a:lnTo>
                  <a:lnTo>
                    <a:pt x="0" y="2723091"/>
                  </a:lnTo>
                  <a:close/>
                </a:path>
              </a:pathLst>
            </a:custGeom>
            <a:solidFill>
              <a:srgbClr val="000000">
                <a:alpha val="0"/>
              </a:srgbClr>
            </a:solidFill>
            <a:ln cap="sq" cmpd="sng" w="9525">
              <a:solidFill>
                <a:srgbClr val="2B2C30"/>
              </a:solidFill>
              <a:prstDash val="solid"/>
              <a:miter lim="8000"/>
              <a:headEnd len="sm" w="sm" type="none"/>
              <a:tailEnd len="sm" w="sm" type="none"/>
            </a:ln>
          </p:spPr>
        </p:sp>
        <p:sp>
          <p:nvSpPr>
            <p:cNvPr id="127" name="Google Shape;127;p15"/>
            <p:cNvSpPr txBox="1"/>
            <p:nvPr/>
          </p:nvSpPr>
          <p:spPr>
            <a:xfrm>
              <a:off x="0" y="-28575"/>
              <a:ext cx="1826046" cy="2751666"/>
            </a:xfrm>
            <a:prstGeom prst="rect">
              <a:avLst/>
            </a:prstGeom>
            <a:noFill/>
            <a:ln>
              <a:noFill/>
            </a:ln>
          </p:spPr>
          <p:txBody>
            <a:bodyPr anchorCtr="0" anchor="ctr" bIns="68575" lIns="68575" spcFirstLastPara="1" rIns="68575" wrap="square" tIns="68575">
              <a:noAutofit/>
            </a:bodyPr>
            <a:lstStyle/>
            <a:p>
              <a:pPr indent="0" lvl="0" marL="0" marR="0" rtl="0" algn="ctr">
                <a:lnSpc>
                  <a:spcPct val="10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555" name="Shape 555"/>
        <p:cNvGrpSpPr/>
        <p:nvPr/>
      </p:nvGrpSpPr>
      <p:grpSpPr>
        <a:xfrm>
          <a:off x="0" y="0"/>
          <a:ext cx="0" cy="0"/>
          <a:chOff x="0" y="0"/>
          <a:chExt cx="0" cy="0"/>
        </a:xfrm>
      </p:grpSpPr>
      <p:sp>
        <p:nvSpPr>
          <p:cNvPr id="556" name="Google Shape;556;p42"/>
          <p:cNvSpPr txBox="1"/>
          <p:nvPr/>
        </p:nvSpPr>
        <p:spPr>
          <a:xfrm>
            <a:off x="1006871" y="942975"/>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REFERENCES</a:t>
            </a:r>
            <a:endParaRPr/>
          </a:p>
        </p:txBody>
      </p:sp>
      <p:cxnSp>
        <p:nvCxnSpPr>
          <p:cNvPr id="557" name="Google Shape;557;p42"/>
          <p:cNvCxnSpPr/>
          <p:nvPr/>
        </p:nvCxnSpPr>
        <p:spPr>
          <a:xfrm flipH="1" rot="10800000">
            <a:off x="-7086597" y="1760761"/>
            <a:ext cx="16230594" cy="38509"/>
          </a:xfrm>
          <a:prstGeom prst="straightConnector1">
            <a:avLst/>
          </a:prstGeom>
          <a:noFill/>
          <a:ln cap="flat" cmpd="sng" w="9525">
            <a:solidFill>
              <a:srgbClr val="2B2C30"/>
            </a:solidFill>
            <a:prstDash val="solid"/>
            <a:round/>
            <a:headEnd len="sm" w="sm" type="none"/>
            <a:tailEnd len="sm" w="sm" type="none"/>
          </a:ln>
        </p:spPr>
      </p:cxnSp>
      <p:grpSp>
        <p:nvGrpSpPr>
          <p:cNvPr id="558" name="Google Shape;558;p42"/>
          <p:cNvGrpSpPr/>
          <p:nvPr/>
        </p:nvGrpSpPr>
        <p:grpSpPr>
          <a:xfrm>
            <a:off x="1028701" y="2255650"/>
            <a:ext cx="15521937" cy="8588013"/>
            <a:chOff x="0" y="-76200"/>
            <a:chExt cx="18615900" cy="11450684"/>
          </a:xfrm>
        </p:grpSpPr>
        <p:sp>
          <p:nvSpPr>
            <p:cNvPr id="559" name="Google Shape;559;p42"/>
            <p:cNvSpPr txBox="1"/>
            <p:nvPr/>
          </p:nvSpPr>
          <p:spPr>
            <a:xfrm>
              <a:off x="0" y="-76200"/>
              <a:ext cx="18499200" cy="10261500"/>
            </a:xfrm>
            <a:prstGeom prst="rect">
              <a:avLst/>
            </a:prstGeom>
            <a:noFill/>
            <a:ln>
              <a:noFill/>
            </a:ln>
          </p:spPr>
          <p:txBody>
            <a:bodyPr anchorCtr="0" anchor="t" bIns="0" lIns="0" spcFirstLastPara="1" rIns="0" wrap="square" tIns="0">
              <a:spAutoFit/>
            </a:bodyPr>
            <a:lstStyle/>
            <a:p>
              <a:pPr indent="-229236" lvl="1" marL="496572" marR="0" rtl="0" algn="l">
                <a:lnSpc>
                  <a:spcPct val="150000"/>
                </a:lnSpc>
                <a:spcBef>
                  <a:spcPts val="0"/>
                </a:spcBef>
                <a:spcAft>
                  <a:spcPts val="0"/>
                </a:spcAft>
                <a:buClr>
                  <a:srgbClr val="2B2C30"/>
                </a:buClr>
                <a:buSzPts val="2000"/>
                <a:buFont typeface="Arial"/>
                <a:buChar char="•"/>
              </a:pPr>
              <a:r>
                <a:rPr b="0" i="0" lang="en-US" sz="2000" u="none" cap="none" strike="noStrike">
                  <a:solidFill>
                    <a:srgbClr val="2B2C30"/>
                  </a:solidFill>
                  <a:latin typeface="Public Sans"/>
                  <a:ea typeface="Public Sans"/>
                  <a:cs typeface="Public Sans"/>
                  <a:sym typeface="Public Sans"/>
                </a:rPr>
                <a:t>Fuller, S. (2023). Deviant Interdisciplinarity as Philosophy Humboldt-Style. In </a:t>
              </a:r>
              <a:r>
                <a:rPr b="0" i="1" lang="en-US" sz="2000" u="none" cap="none" strike="noStrike">
                  <a:solidFill>
                    <a:srgbClr val="2B2C30"/>
                  </a:solidFill>
                  <a:latin typeface="Public Sans"/>
                  <a:ea typeface="Public Sans"/>
                  <a:cs typeface="Public Sans"/>
                  <a:sym typeface="Public Sans"/>
                </a:rPr>
                <a:t>Back to the University's Future: The Second Coming of Humboldt </a:t>
              </a:r>
              <a:r>
                <a:rPr b="0" i="0" lang="en-US" sz="2000" u="none" cap="none" strike="noStrike">
                  <a:solidFill>
                    <a:srgbClr val="2B2C30"/>
                  </a:solidFill>
                  <a:latin typeface="Public Sans"/>
                  <a:ea typeface="Public Sans"/>
                  <a:cs typeface="Public Sans"/>
                  <a:sym typeface="Public Sans"/>
                </a:rPr>
                <a:t>(p. 15-38). Cham: Springer International Publishing. </a:t>
              </a:r>
              <a:endParaRPr sz="2000"/>
            </a:p>
            <a:p>
              <a:pPr indent="-229236" lvl="1" marL="496572" marR="0" rtl="0" algn="l">
                <a:lnSpc>
                  <a:spcPct val="150000"/>
                </a:lnSpc>
                <a:spcBef>
                  <a:spcPts val="0"/>
                </a:spcBef>
                <a:spcAft>
                  <a:spcPts val="0"/>
                </a:spcAft>
                <a:buClr>
                  <a:srgbClr val="2B2C30"/>
                </a:buClr>
                <a:buSzPts val="2000"/>
                <a:buFont typeface="Arial"/>
                <a:buChar char="•"/>
              </a:pPr>
              <a:r>
                <a:rPr b="0" i="0" lang="en-US" sz="2000" u="none" cap="none" strike="noStrike">
                  <a:solidFill>
                    <a:srgbClr val="2B2C30"/>
                  </a:solidFill>
                  <a:latin typeface="Public Sans"/>
                  <a:ea typeface="Public Sans"/>
                  <a:cs typeface="Public Sans"/>
                  <a:sym typeface="Public Sans"/>
                </a:rPr>
                <a:t>[Video] TEDx talk by Prof. Helfand. https://www.youtube.com/watch?v=DZQe73IXZtU </a:t>
              </a:r>
              <a:endParaRPr sz="2000"/>
            </a:p>
            <a:p>
              <a:pPr indent="-229236" lvl="1" marL="496572" marR="0" rtl="0" algn="l">
                <a:lnSpc>
                  <a:spcPct val="150000"/>
                </a:lnSpc>
                <a:spcBef>
                  <a:spcPts val="0"/>
                </a:spcBef>
                <a:spcAft>
                  <a:spcPts val="0"/>
                </a:spcAft>
                <a:buClr>
                  <a:srgbClr val="2B2C30"/>
                </a:buClr>
                <a:buSzPts val="2000"/>
                <a:buFont typeface="Arial"/>
                <a:buChar char="•"/>
              </a:pPr>
              <a:r>
                <a:rPr b="0" i="0" lang="en-US" sz="2000" u="none" cap="none" strike="noStrike">
                  <a:solidFill>
                    <a:srgbClr val="2B2C30"/>
                  </a:solidFill>
                  <a:latin typeface="Public Sans"/>
                  <a:ea typeface="Public Sans"/>
                  <a:cs typeface="Public Sans"/>
                  <a:sym typeface="Public Sans"/>
                </a:rPr>
                <a:t>Mbembe, A. J. (2016). Decolonizing the university: New directions. </a:t>
              </a:r>
              <a:r>
                <a:rPr b="0" i="1" lang="en-US" sz="2000" u="none" cap="none" strike="noStrike">
                  <a:solidFill>
                    <a:srgbClr val="2B2C30"/>
                  </a:solidFill>
                  <a:latin typeface="Public Sans"/>
                  <a:ea typeface="Public Sans"/>
                  <a:cs typeface="Public Sans"/>
                  <a:sym typeface="Public Sans"/>
                </a:rPr>
                <a:t>Arts and Humanities in Higher Education</a:t>
              </a:r>
              <a:r>
                <a:rPr b="0" i="0" lang="en-US" sz="2000" u="none" cap="none" strike="noStrike">
                  <a:solidFill>
                    <a:srgbClr val="2B2C30"/>
                  </a:solidFill>
                  <a:latin typeface="Public Sans"/>
                  <a:ea typeface="Public Sans"/>
                  <a:cs typeface="Public Sans"/>
                  <a:sym typeface="Public Sans"/>
                </a:rPr>
                <a:t>, 15(1), 29-45. https://doi-org.libproxy1.nus.edu.sg/10.1177/1474022215618513 </a:t>
              </a:r>
              <a:endParaRPr sz="2000"/>
            </a:p>
            <a:p>
              <a:pPr indent="-229236" lvl="1" marL="496572" marR="0" rtl="0" algn="l">
                <a:lnSpc>
                  <a:spcPct val="150000"/>
                </a:lnSpc>
                <a:spcBef>
                  <a:spcPts val="0"/>
                </a:spcBef>
                <a:spcAft>
                  <a:spcPts val="0"/>
                </a:spcAft>
                <a:buClr>
                  <a:srgbClr val="2B2C30"/>
                </a:buClr>
                <a:buSzPts val="2000"/>
                <a:buFont typeface="Arial"/>
                <a:buChar char="•"/>
              </a:pPr>
              <a:r>
                <a:rPr b="0" i="0" lang="en-US" sz="2000" u="none" cap="none" strike="noStrike">
                  <a:solidFill>
                    <a:srgbClr val="2B2C30"/>
                  </a:solidFill>
                  <a:latin typeface="Public Sans"/>
                  <a:ea typeface="Public Sans"/>
                  <a:cs typeface="Public Sans"/>
                  <a:sym typeface="Public Sans"/>
                </a:rPr>
                <a:t>Skyrme, J. (2021, Apr 21) Universities Should Focus on What They’re Good For, Not Good At. </a:t>
              </a:r>
              <a:r>
                <a:rPr b="0" i="1" lang="en-US" sz="2000" u="none" cap="none" strike="noStrike">
                  <a:solidFill>
                    <a:srgbClr val="2B2C30"/>
                  </a:solidFill>
                  <a:latin typeface="Public Sans"/>
                  <a:ea typeface="Public Sans"/>
                  <a:cs typeface="Public Sans"/>
                  <a:sym typeface="Public Sans"/>
                </a:rPr>
                <a:t>Times Higher Education</a:t>
              </a:r>
              <a:r>
                <a:rPr b="0" i="0" lang="en-US" sz="2000" u="none" cap="none" strike="noStrike">
                  <a:solidFill>
                    <a:srgbClr val="2B2C30"/>
                  </a:solidFill>
                  <a:latin typeface="Public Sans"/>
                  <a:ea typeface="Public Sans"/>
                  <a:cs typeface="Public Sans"/>
                  <a:sym typeface="Public Sans"/>
                </a:rPr>
                <a:t>. https://www.timeshighereducation.com/opinion/universities-should-focus-what- theyre-good- not-good </a:t>
              </a:r>
              <a:endParaRPr sz="2000"/>
            </a:p>
            <a:p>
              <a:pPr indent="-229236" lvl="1" marL="496572" marR="0" rtl="0" algn="l">
                <a:lnSpc>
                  <a:spcPct val="150000"/>
                </a:lnSpc>
                <a:spcBef>
                  <a:spcPts val="0"/>
                </a:spcBef>
                <a:spcAft>
                  <a:spcPts val="0"/>
                </a:spcAft>
                <a:buClr>
                  <a:srgbClr val="2B2C30"/>
                </a:buClr>
                <a:buSzPts val="2000"/>
                <a:buFont typeface="Arial"/>
                <a:buChar char="•"/>
              </a:pPr>
              <a:r>
                <a:rPr b="0" i="0" lang="en-US" sz="2000" u="none" cap="none" strike="noStrike">
                  <a:solidFill>
                    <a:srgbClr val="2B2C30"/>
                  </a:solidFill>
                  <a:latin typeface="Public Sans"/>
                  <a:ea typeface="Public Sans"/>
                  <a:cs typeface="Public Sans"/>
                  <a:sym typeface="Public Sans"/>
                </a:rPr>
                <a:t>Semester at Sea. (2023).</a:t>
              </a:r>
              <a:r>
                <a:rPr b="0" i="1" lang="en-US" sz="2000" u="none" cap="none" strike="noStrike">
                  <a:solidFill>
                    <a:srgbClr val="2B2C30"/>
                  </a:solidFill>
                  <a:latin typeface="Public Sans"/>
                  <a:ea typeface="Public Sans"/>
                  <a:cs typeface="Public Sans"/>
                  <a:sym typeface="Public Sans"/>
                </a:rPr>
                <a:t> Annual Report: Fiscal Year June 1, 2022 - May 31, 2023. https://www.semesteratsea.org/alumni/resources/</a:t>
              </a:r>
              <a:endParaRPr sz="2000"/>
            </a:p>
            <a:p>
              <a:pPr indent="-229236" lvl="1" marL="496572" marR="0" rtl="0" algn="l">
                <a:lnSpc>
                  <a:spcPct val="150000"/>
                </a:lnSpc>
                <a:spcBef>
                  <a:spcPts val="0"/>
                </a:spcBef>
                <a:spcAft>
                  <a:spcPts val="0"/>
                </a:spcAft>
                <a:buClr>
                  <a:srgbClr val="2B2C30"/>
                </a:buClr>
                <a:buSzPts val="2000"/>
                <a:buFont typeface="Public Sans"/>
                <a:buChar char="•"/>
              </a:pPr>
              <a:r>
                <a:rPr lang="en-US" sz="2000">
                  <a:solidFill>
                    <a:srgbClr val="333333"/>
                  </a:solidFill>
                  <a:latin typeface="Public Sans"/>
                  <a:ea typeface="Public Sans"/>
                  <a:cs typeface="Public Sans"/>
                  <a:sym typeface="Public Sans"/>
                </a:rPr>
                <a:t>McCabe, L. T. (1994). The Development of a Global Perspective During Participation in Semester at Sea: a comparative global education program. </a:t>
              </a:r>
              <a:r>
                <a:rPr i="1" lang="en-US" sz="2000">
                  <a:solidFill>
                    <a:srgbClr val="333333"/>
                  </a:solidFill>
                  <a:latin typeface="Public Sans"/>
                  <a:ea typeface="Public Sans"/>
                  <a:cs typeface="Public Sans"/>
                  <a:sym typeface="Public Sans"/>
                </a:rPr>
                <a:t>Educational Review</a:t>
              </a:r>
              <a:r>
                <a:rPr lang="en-US" sz="2000">
                  <a:solidFill>
                    <a:srgbClr val="333333"/>
                  </a:solidFill>
                  <a:latin typeface="Public Sans"/>
                  <a:ea typeface="Public Sans"/>
                  <a:cs typeface="Public Sans"/>
                  <a:sym typeface="Public Sans"/>
                </a:rPr>
                <a:t>, </a:t>
              </a:r>
              <a:r>
                <a:rPr i="1" lang="en-US" sz="2000">
                  <a:solidFill>
                    <a:srgbClr val="333333"/>
                  </a:solidFill>
                  <a:latin typeface="Public Sans"/>
                  <a:ea typeface="Public Sans"/>
                  <a:cs typeface="Public Sans"/>
                  <a:sym typeface="Public Sans"/>
                </a:rPr>
                <a:t>46</a:t>
              </a:r>
              <a:r>
                <a:rPr lang="en-US" sz="2000">
                  <a:solidFill>
                    <a:srgbClr val="333333"/>
                  </a:solidFill>
                  <a:latin typeface="Public Sans"/>
                  <a:ea typeface="Public Sans"/>
                  <a:cs typeface="Public Sans"/>
                  <a:sym typeface="Public Sans"/>
                </a:rPr>
                <a:t>(3), 275–286. https://doi.org/10.1080/0013191940460305</a:t>
              </a:r>
              <a:endParaRPr sz="2000">
                <a:solidFill>
                  <a:srgbClr val="2B2C30"/>
                </a:solidFill>
                <a:latin typeface="Public Sans"/>
                <a:ea typeface="Public Sans"/>
                <a:cs typeface="Public Sans"/>
                <a:sym typeface="Public Sans"/>
              </a:endParaRPr>
            </a:p>
            <a:p>
              <a:pPr indent="-229236" lvl="1" marL="496572" marR="0" rtl="0" algn="l">
                <a:lnSpc>
                  <a:spcPct val="150000"/>
                </a:lnSpc>
                <a:spcBef>
                  <a:spcPts val="0"/>
                </a:spcBef>
                <a:spcAft>
                  <a:spcPts val="0"/>
                </a:spcAft>
                <a:buClr>
                  <a:srgbClr val="2B2C30"/>
                </a:buClr>
                <a:buSzPts val="2000"/>
                <a:buFont typeface="Arial"/>
                <a:buChar char="•"/>
              </a:pPr>
              <a:r>
                <a:rPr b="0" i="0" lang="en-US" sz="2000" u="none" cap="none" strike="noStrike">
                  <a:solidFill>
                    <a:srgbClr val="2B2C30"/>
                  </a:solidFill>
                  <a:latin typeface="Public Sans"/>
                  <a:ea typeface="Public Sans"/>
                  <a:cs typeface="Public Sans"/>
                  <a:sym typeface="Public Sans"/>
                </a:rPr>
                <a:t>van Weerelt, P.  (n.d.) </a:t>
              </a:r>
              <a:r>
                <a:rPr b="0" i="1" lang="en-US" sz="2000" u="none" cap="none" strike="noStrike">
                  <a:solidFill>
                    <a:srgbClr val="2B2C30"/>
                  </a:solidFill>
                  <a:latin typeface="Public Sans"/>
                  <a:ea typeface="Public Sans"/>
                  <a:cs typeface="Public Sans"/>
                  <a:sym typeface="Public Sans"/>
                </a:rPr>
                <a:t>Is knowledge brokering the missing link between science and changing behaviours for sustainable development and climate action?</a:t>
              </a:r>
              <a:r>
                <a:rPr b="0" i="0" lang="en-US" sz="2000" u="none" cap="none" strike="noStrike">
                  <a:solidFill>
                    <a:srgbClr val="2B2C30"/>
                  </a:solidFill>
                  <a:latin typeface="Public Sans"/>
                  <a:ea typeface="Public Sans"/>
                  <a:cs typeface="Public Sans"/>
                  <a:sym typeface="Public Sans"/>
                </a:rPr>
                <a:t> UN: SDG Learn. https://www.unsdglearn.org/podcast/is-knowledge-brokering-the-missing-link-between-science-and-changing-behaviours-for-sustainable-development-and-climate-action/</a:t>
              </a:r>
              <a:endParaRPr sz="2000"/>
            </a:p>
            <a:p>
              <a:pPr indent="-229236" lvl="1" marL="496572" marR="0" rtl="0" algn="l">
                <a:lnSpc>
                  <a:spcPct val="150000"/>
                </a:lnSpc>
                <a:spcBef>
                  <a:spcPts val="0"/>
                </a:spcBef>
                <a:spcAft>
                  <a:spcPts val="0"/>
                </a:spcAft>
                <a:buClr>
                  <a:srgbClr val="2B2C30"/>
                </a:buClr>
                <a:buSzPts val="2000"/>
                <a:buFont typeface="Arial"/>
                <a:buChar char="•"/>
              </a:pPr>
              <a:r>
                <a:rPr b="0" i="0" lang="en-US" sz="2000" u="none" cap="none" strike="noStrike">
                  <a:solidFill>
                    <a:srgbClr val="2B2C30"/>
                  </a:solidFill>
                  <a:latin typeface="Public Sans"/>
                  <a:ea typeface="Public Sans"/>
                  <a:cs typeface="Public Sans"/>
                  <a:sym typeface="Public Sans"/>
                </a:rPr>
                <a:t>United Nations Department of Economic and Social Affairs. (2009). </a:t>
              </a:r>
              <a:r>
                <a:rPr b="0" i="1" lang="en-US" sz="2000" u="none" cap="none" strike="noStrike">
                  <a:solidFill>
                    <a:srgbClr val="2B2C30"/>
                  </a:solidFill>
                  <a:latin typeface="Public Sans"/>
                  <a:ea typeface="Public Sans"/>
                  <a:cs typeface="Public Sans"/>
                  <a:sym typeface="Public Sans"/>
                </a:rPr>
                <a:t>The Sustainable Development Goals Report 2024.</a:t>
              </a:r>
              <a:r>
                <a:rPr b="0" i="0" lang="en-US" sz="2000" u="none" cap="none" strike="noStrike">
                  <a:solidFill>
                    <a:srgbClr val="2B2C30"/>
                  </a:solidFill>
                  <a:latin typeface="Public Sans"/>
                  <a:ea typeface="Public Sans"/>
                  <a:cs typeface="Public Sans"/>
                  <a:sym typeface="Public Sans"/>
                </a:rPr>
                <a:t> https://unstats.un.org/sdgs/report/2024/The-Sustainable-Development-Goals-Report-2024.pdf </a:t>
              </a:r>
              <a:endParaRPr sz="2000"/>
            </a:p>
          </p:txBody>
        </p:sp>
        <p:sp>
          <p:nvSpPr>
            <p:cNvPr id="560" name="Google Shape;560;p42"/>
            <p:cNvSpPr txBox="1"/>
            <p:nvPr/>
          </p:nvSpPr>
          <p:spPr>
            <a:xfrm>
              <a:off x="0" y="11005184"/>
              <a:ext cx="18615900" cy="369300"/>
            </a:xfrm>
            <a:prstGeom prst="rect">
              <a:avLst/>
            </a:prstGeom>
            <a:noFill/>
            <a:ln>
              <a:noFill/>
            </a:ln>
          </p:spPr>
          <p:txBody>
            <a:bodyPr anchorCtr="0" anchor="t" bIns="0" lIns="0" spcFirstLastPara="1" rIns="0" wrap="square" tIns="0">
              <a:spAutoFit/>
            </a:bodyPr>
            <a:lstStyle/>
            <a:p>
              <a:pPr indent="0" lvl="0" marL="0" marR="0" rtl="0" algn="l">
                <a:lnSpc>
                  <a:spcPct val="21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564" name="Shape 564"/>
        <p:cNvGrpSpPr/>
        <p:nvPr/>
      </p:nvGrpSpPr>
      <p:grpSpPr>
        <a:xfrm>
          <a:off x="0" y="0"/>
          <a:ext cx="0" cy="0"/>
          <a:chOff x="0" y="0"/>
          <a:chExt cx="0" cy="0"/>
        </a:xfrm>
      </p:grpSpPr>
      <p:sp>
        <p:nvSpPr>
          <p:cNvPr id="565" name="Google Shape;565;p43"/>
          <p:cNvSpPr txBox="1"/>
          <p:nvPr/>
        </p:nvSpPr>
        <p:spPr>
          <a:xfrm>
            <a:off x="1006871" y="942975"/>
            <a:ext cx="16230600" cy="5718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US" sz="3714">
                <a:solidFill>
                  <a:srgbClr val="2B2C30"/>
                </a:solidFill>
                <a:latin typeface="Public Sans"/>
                <a:ea typeface="Public Sans"/>
                <a:cs typeface="Public Sans"/>
                <a:sym typeface="Public Sans"/>
              </a:rPr>
              <a:t>AI-Use Acknowledgement</a:t>
            </a:r>
            <a:endParaRPr/>
          </a:p>
        </p:txBody>
      </p:sp>
      <p:cxnSp>
        <p:nvCxnSpPr>
          <p:cNvPr id="566" name="Google Shape;566;p43"/>
          <p:cNvCxnSpPr/>
          <p:nvPr/>
        </p:nvCxnSpPr>
        <p:spPr>
          <a:xfrm flipH="1" rot="10800000">
            <a:off x="-7086597" y="1760870"/>
            <a:ext cx="16230600" cy="38400"/>
          </a:xfrm>
          <a:prstGeom prst="straightConnector1">
            <a:avLst/>
          </a:prstGeom>
          <a:noFill/>
          <a:ln cap="flat" cmpd="sng" w="9525">
            <a:solidFill>
              <a:srgbClr val="2B2C30"/>
            </a:solidFill>
            <a:prstDash val="solid"/>
            <a:round/>
            <a:headEnd len="sm" w="sm" type="none"/>
            <a:tailEnd len="sm" w="sm" type="none"/>
          </a:ln>
        </p:spPr>
      </p:cxnSp>
      <p:grpSp>
        <p:nvGrpSpPr>
          <p:cNvPr id="567" name="Google Shape;567;p43"/>
          <p:cNvGrpSpPr/>
          <p:nvPr/>
        </p:nvGrpSpPr>
        <p:grpSpPr>
          <a:xfrm>
            <a:off x="1028701" y="2255650"/>
            <a:ext cx="15521937" cy="8588013"/>
            <a:chOff x="0" y="-76200"/>
            <a:chExt cx="18615900" cy="11450684"/>
          </a:xfrm>
        </p:grpSpPr>
        <p:sp>
          <p:nvSpPr>
            <p:cNvPr id="568" name="Google Shape;568;p43"/>
            <p:cNvSpPr txBox="1"/>
            <p:nvPr/>
          </p:nvSpPr>
          <p:spPr>
            <a:xfrm>
              <a:off x="0" y="-76200"/>
              <a:ext cx="18499200" cy="1026300"/>
            </a:xfrm>
            <a:prstGeom prst="rect">
              <a:avLst/>
            </a:prstGeom>
            <a:noFill/>
            <a:ln>
              <a:noFill/>
            </a:ln>
          </p:spPr>
          <p:txBody>
            <a:bodyPr anchorCtr="0" anchor="t" bIns="0" lIns="0" spcFirstLastPara="1" rIns="0" wrap="square" tIns="0">
              <a:spAutoFit/>
            </a:bodyPr>
            <a:lstStyle/>
            <a:p>
              <a:pPr indent="-229236" lvl="1" marL="496572" marR="0" rtl="0" algn="l">
                <a:lnSpc>
                  <a:spcPct val="150000"/>
                </a:lnSpc>
                <a:spcBef>
                  <a:spcPts val="0"/>
                </a:spcBef>
                <a:spcAft>
                  <a:spcPts val="0"/>
                </a:spcAft>
                <a:buClr>
                  <a:srgbClr val="2B2C30"/>
                </a:buClr>
                <a:buSzPts val="2000"/>
                <a:buFont typeface="Arial"/>
                <a:buChar char="•"/>
              </a:pPr>
              <a:r>
                <a:rPr lang="en-US" sz="2000">
                  <a:solidFill>
                    <a:srgbClr val="2B2C30"/>
                  </a:solidFill>
                  <a:latin typeface="Public Sans"/>
                  <a:ea typeface="Public Sans"/>
                  <a:cs typeface="Public Sans"/>
                  <a:sym typeface="Public Sans"/>
                </a:rPr>
                <a:t>The GLOBE University logo and campus images on slides 9-11 were created with the aid of AI-related tools</a:t>
              </a:r>
              <a:endParaRPr sz="2000">
                <a:solidFill>
                  <a:srgbClr val="2B2C30"/>
                </a:solidFill>
                <a:latin typeface="Public Sans"/>
                <a:ea typeface="Public Sans"/>
                <a:cs typeface="Public Sans"/>
                <a:sym typeface="Public Sans"/>
              </a:endParaRPr>
            </a:p>
            <a:p>
              <a:pPr indent="0" lvl="0" marL="0" marR="0" rtl="0" algn="l">
                <a:lnSpc>
                  <a:spcPct val="150000"/>
                </a:lnSpc>
                <a:spcBef>
                  <a:spcPts val="0"/>
                </a:spcBef>
                <a:spcAft>
                  <a:spcPts val="0"/>
                </a:spcAft>
                <a:buNone/>
              </a:pPr>
              <a:r>
                <a:t/>
              </a:r>
              <a:endParaRPr sz="2000">
                <a:solidFill>
                  <a:srgbClr val="2B2C30"/>
                </a:solidFill>
                <a:latin typeface="Public Sans"/>
                <a:ea typeface="Public Sans"/>
                <a:cs typeface="Public Sans"/>
                <a:sym typeface="Public Sans"/>
              </a:endParaRPr>
            </a:p>
          </p:txBody>
        </p:sp>
        <p:sp>
          <p:nvSpPr>
            <p:cNvPr id="569" name="Google Shape;569;p43"/>
            <p:cNvSpPr txBox="1"/>
            <p:nvPr/>
          </p:nvSpPr>
          <p:spPr>
            <a:xfrm>
              <a:off x="0" y="11005184"/>
              <a:ext cx="18615900" cy="369300"/>
            </a:xfrm>
            <a:prstGeom prst="rect">
              <a:avLst/>
            </a:prstGeom>
            <a:noFill/>
            <a:ln>
              <a:noFill/>
            </a:ln>
          </p:spPr>
          <p:txBody>
            <a:bodyPr anchorCtr="0" anchor="t" bIns="0" lIns="0" spcFirstLastPara="1" rIns="0" wrap="square" tIns="0">
              <a:spAutoFit/>
            </a:bodyPr>
            <a:lstStyle/>
            <a:p>
              <a:pPr indent="0" lvl="0" marL="0" marR="0" rtl="0" algn="l">
                <a:lnSpc>
                  <a:spcPct val="21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35" name="Shape 135"/>
        <p:cNvGrpSpPr/>
        <p:nvPr/>
      </p:nvGrpSpPr>
      <p:grpSpPr>
        <a:xfrm>
          <a:off x="0" y="0"/>
          <a:ext cx="0" cy="0"/>
          <a:chOff x="0" y="0"/>
          <a:chExt cx="0" cy="0"/>
        </a:xfrm>
      </p:grpSpPr>
      <p:sp>
        <p:nvSpPr>
          <p:cNvPr id="136" name="Google Shape;136;p16"/>
          <p:cNvSpPr/>
          <p:nvPr/>
        </p:nvSpPr>
        <p:spPr>
          <a:xfrm>
            <a:off x="1028700" y="1229763"/>
            <a:ext cx="5163380" cy="7582347"/>
          </a:xfrm>
          <a:custGeom>
            <a:rect b="b" l="l" r="r" t="t"/>
            <a:pathLst>
              <a:path extrusionOk="0" h="7582347" w="5163380">
                <a:moveTo>
                  <a:pt x="0" y="0"/>
                </a:moveTo>
                <a:lnTo>
                  <a:pt x="5163380" y="0"/>
                </a:lnTo>
                <a:lnTo>
                  <a:pt x="5163380" y="7582347"/>
                </a:lnTo>
                <a:lnTo>
                  <a:pt x="0" y="7582347"/>
                </a:lnTo>
                <a:lnTo>
                  <a:pt x="0" y="0"/>
                </a:lnTo>
                <a:close/>
              </a:path>
            </a:pathLst>
          </a:custGeom>
          <a:blipFill rotWithShape="1">
            <a:blip r:embed="rId3">
              <a:alphaModFix/>
            </a:blip>
            <a:stretch>
              <a:fillRect b="0" l="0" r="-54779" t="0"/>
            </a:stretch>
          </a:blipFill>
          <a:ln>
            <a:noFill/>
          </a:ln>
        </p:spPr>
      </p:sp>
      <p:sp>
        <p:nvSpPr>
          <p:cNvPr id="137" name="Google Shape;137;p16"/>
          <p:cNvSpPr txBox="1"/>
          <p:nvPr/>
        </p:nvSpPr>
        <p:spPr>
          <a:xfrm>
            <a:off x="7598889" y="3627649"/>
            <a:ext cx="9276500" cy="1872753"/>
          </a:xfrm>
          <a:prstGeom prst="rect">
            <a:avLst/>
          </a:prstGeom>
          <a:noFill/>
          <a:ln>
            <a:noFill/>
          </a:ln>
        </p:spPr>
        <p:txBody>
          <a:bodyPr anchorCtr="0" anchor="t" bIns="0" lIns="0" spcFirstLastPara="1" rIns="0" wrap="square" tIns="0">
            <a:spAutoFit/>
          </a:bodyPr>
          <a:lstStyle/>
          <a:p>
            <a:pPr indent="0" lvl="0" marL="0" marR="0" rtl="0" algn="l">
              <a:lnSpc>
                <a:spcPct val="129984"/>
              </a:lnSpc>
              <a:spcBef>
                <a:spcPts val="0"/>
              </a:spcBef>
              <a:spcAft>
                <a:spcPts val="0"/>
              </a:spcAft>
              <a:buNone/>
            </a:pPr>
            <a:r>
              <a:rPr b="0" i="0" lang="en-US" sz="3782" u="none" cap="none" strike="noStrike">
                <a:solidFill>
                  <a:srgbClr val="2B2C30"/>
                </a:solidFill>
                <a:latin typeface="Playfair Display"/>
                <a:ea typeface="Playfair Display"/>
                <a:cs typeface="Playfair Display"/>
                <a:sym typeface="Playfair Display"/>
              </a:rPr>
              <a:t>“...deviant interdisciplinarity aims to recover some lost unity of knowledge...” (Fuller, 2023)</a:t>
            </a:r>
            <a:endParaRPr/>
          </a:p>
        </p:txBody>
      </p:sp>
      <p:sp>
        <p:nvSpPr>
          <p:cNvPr id="138" name="Google Shape;138;p16"/>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139" name="Google Shape;139;p16"/>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4">
              <a:alphaModFix/>
            </a:blip>
            <a:stretch>
              <a:fillRect b="0" l="0" r="0" t="0"/>
            </a:stretch>
          </a:blipFill>
          <a:ln>
            <a:noFill/>
          </a:ln>
        </p:spPr>
      </p:sp>
      <p:grpSp>
        <p:nvGrpSpPr>
          <p:cNvPr id="140" name="Google Shape;140;p16"/>
          <p:cNvGrpSpPr/>
          <p:nvPr/>
        </p:nvGrpSpPr>
        <p:grpSpPr>
          <a:xfrm>
            <a:off x="646555" y="757395"/>
            <a:ext cx="5897344" cy="8575530"/>
            <a:chOff x="0" y="-28575"/>
            <a:chExt cx="1826046" cy="2655315"/>
          </a:xfrm>
        </p:grpSpPr>
        <p:sp>
          <p:nvSpPr>
            <p:cNvPr id="141" name="Google Shape;141;p16"/>
            <p:cNvSpPr/>
            <p:nvPr/>
          </p:nvSpPr>
          <p:spPr>
            <a:xfrm>
              <a:off x="0" y="0"/>
              <a:ext cx="1826046" cy="2626740"/>
            </a:xfrm>
            <a:custGeom>
              <a:rect b="b" l="l" r="r" t="t"/>
              <a:pathLst>
                <a:path extrusionOk="0" h="2626740" w="1826046">
                  <a:moveTo>
                    <a:pt x="0" y="0"/>
                  </a:moveTo>
                  <a:lnTo>
                    <a:pt x="1826046" y="0"/>
                  </a:lnTo>
                  <a:lnTo>
                    <a:pt x="1826046" y="2626740"/>
                  </a:lnTo>
                  <a:lnTo>
                    <a:pt x="0" y="2626740"/>
                  </a:lnTo>
                  <a:close/>
                </a:path>
              </a:pathLst>
            </a:custGeom>
            <a:solidFill>
              <a:srgbClr val="000000">
                <a:alpha val="0"/>
              </a:srgbClr>
            </a:solidFill>
            <a:ln cap="sq" cmpd="sng" w="9525">
              <a:solidFill>
                <a:srgbClr val="2B2C30"/>
              </a:solidFill>
              <a:prstDash val="solid"/>
              <a:miter lim="8000"/>
              <a:headEnd len="sm" w="sm" type="none"/>
              <a:tailEnd len="sm" w="sm" type="none"/>
            </a:ln>
          </p:spPr>
        </p:sp>
        <p:sp>
          <p:nvSpPr>
            <p:cNvPr id="142" name="Google Shape;142;p16"/>
            <p:cNvSpPr txBox="1"/>
            <p:nvPr/>
          </p:nvSpPr>
          <p:spPr>
            <a:xfrm>
              <a:off x="0" y="-28575"/>
              <a:ext cx="1826046" cy="2655315"/>
            </a:xfrm>
            <a:prstGeom prst="rect">
              <a:avLst/>
            </a:prstGeom>
            <a:noFill/>
            <a:ln>
              <a:noFill/>
            </a:ln>
          </p:spPr>
          <p:txBody>
            <a:bodyPr anchorCtr="0" anchor="ctr" bIns="68575" lIns="68575" spcFirstLastPara="1" rIns="68575" wrap="square" tIns="68575">
              <a:noAutofit/>
            </a:bodyPr>
            <a:lstStyle/>
            <a:p>
              <a:pPr indent="0" lvl="0" marL="0" marR="0" rtl="0" algn="ctr">
                <a:lnSpc>
                  <a:spcPct val="10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50" name="Shape 150"/>
        <p:cNvGrpSpPr/>
        <p:nvPr/>
      </p:nvGrpSpPr>
      <p:grpSpPr>
        <a:xfrm>
          <a:off x="0" y="0"/>
          <a:ext cx="0" cy="0"/>
          <a:chOff x="0" y="0"/>
          <a:chExt cx="0" cy="0"/>
        </a:xfrm>
      </p:grpSpPr>
      <p:cxnSp>
        <p:nvCxnSpPr>
          <p:cNvPr id="151" name="Google Shape;151;p17"/>
          <p:cNvCxnSpPr/>
          <p:nvPr/>
        </p:nvCxnSpPr>
        <p:spPr>
          <a:xfrm flipH="1" rot="10800000">
            <a:off x="1028695" y="1760761"/>
            <a:ext cx="16230594" cy="38509"/>
          </a:xfrm>
          <a:prstGeom prst="straightConnector1">
            <a:avLst/>
          </a:prstGeom>
          <a:noFill/>
          <a:ln cap="flat" cmpd="sng" w="9525">
            <a:solidFill>
              <a:srgbClr val="2B2C30"/>
            </a:solidFill>
            <a:prstDash val="solid"/>
            <a:round/>
            <a:headEnd len="sm" w="sm" type="none"/>
            <a:tailEnd len="sm" w="sm" type="none"/>
          </a:ln>
        </p:spPr>
      </p:cxnSp>
      <p:sp>
        <p:nvSpPr>
          <p:cNvPr id="152" name="Google Shape;152;p17"/>
          <p:cNvSpPr/>
          <p:nvPr/>
        </p:nvSpPr>
        <p:spPr>
          <a:xfrm>
            <a:off x="5183785" y="2236044"/>
            <a:ext cx="7231138" cy="6806308"/>
          </a:xfrm>
          <a:custGeom>
            <a:rect b="b" l="l" r="r" t="t"/>
            <a:pathLst>
              <a:path extrusionOk="0" h="6806308" w="7231138">
                <a:moveTo>
                  <a:pt x="0" y="0"/>
                </a:moveTo>
                <a:lnTo>
                  <a:pt x="7231138" y="0"/>
                </a:lnTo>
                <a:lnTo>
                  <a:pt x="7231138" y="6806309"/>
                </a:lnTo>
                <a:lnTo>
                  <a:pt x="0" y="6806309"/>
                </a:lnTo>
                <a:lnTo>
                  <a:pt x="0" y="0"/>
                </a:lnTo>
                <a:close/>
              </a:path>
            </a:pathLst>
          </a:custGeom>
          <a:blipFill rotWithShape="1">
            <a:blip r:embed="rId3">
              <a:alphaModFix/>
            </a:blip>
            <a:stretch>
              <a:fillRect b="0" l="0" r="0" t="0"/>
            </a:stretch>
          </a:blipFill>
          <a:ln>
            <a:noFill/>
          </a:ln>
        </p:spPr>
      </p:sp>
      <p:sp>
        <p:nvSpPr>
          <p:cNvPr id="153" name="Google Shape;153;p17"/>
          <p:cNvSpPr/>
          <p:nvPr/>
        </p:nvSpPr>
        <p:spPr>
          <a:xfrm>
            <a:off x="1260734" y="3605744"/>
            <a:ext cx="3260757" cy="2543390"/>
          </a:xfrm>
          <a:custGeom>
            <a:rect b="b" l="l" r="r" t="t"/>
            <a:pathLst>
              <a:path extrusionOk="0" h="2543390" w="3260757">
                <a:moveTo>
                  <a:pt x="0" y="0"/>
                </a:moveTo>
                <a:lnTo>
                  <a:pt x="3260757" y="0"/>
                </a:lnTo>
                <a:lnTo>
                  <a:pt x="3260757" y="2543390"/>
                </a:lnTo>
                <a:lnTo>
                  <a:pt x="0" y="2543390"/>
                </a:lnTo>
                <a:lnTo>
                  <a:pt x="0" y="0"/>
                </a:lnTo>
                <a:close/>
              </a:path>
            </a:pathLst>
          </a:custGeom>
          <a:blipFill rotWithShape="1">
            <a:blip r:embed="rId4">
              <a:alphaModFix/>
            </a:blip>
            <a:stretch>
              <a:fillRect b="0" l="0" r="0" t="0"/>
            </a:stretch>
          </a:blipFill>
          <a:ln>
            <a:noFill/>
          </a:ln>
        </p:spPr>
      </p:sp>
      <p:sp>
        <p:nvSpPr>
          <p:cNvPr id="154" name="Google Shape;154;p17"/>
          <p:cNvSpPr txBox="1"/>
          <p:nvPr/>
        </p:nvSpPr>
        <p:spPr>
          <a:xfrm>
            <a:off x="1006871" y="942975"/>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THE GAP</a:t>
            </a:r>
            <a:endParaRPr/>
          </a:p>
        </p:txBody>
      </p:sp>
      <p:sp>
        <p:nvSpPr>
          <p:cNvPr id="155" name="Google Shape;155;p17"/>
          <p:cNvSpPr/>
          <p:nvPr/>
        </p:nvSpPr>
        <p:spPr>
          <a:xfrm>
            <a:off x="13186582" y="3538527"/>
            <a:ext cx="3004799" cy="2715587"/>
          </a:xfrm>
          <a:custGeom>
            <a:rect b="b" l="l" r="r" t="t"/>
            <a:pathLst>
              <a:path extrusionOk="0" h="2715587" w="3004799">
                <a:moveTo>
                  <a:pt x="0" y="0"/>
                </a:moveTo>
                <a:lnTo>
                  <a:pt x="3004799" y="0"/>
                </a:lnTo>
                <a:lnTo>
                  <a:pt x="3004799" y="2715587"/>
                </a:lnTo>
                <a:lnTo>
                  <a:pt x="0" y="2715587"/>
                </a:lnTo>
                <a:lnTo>
                  <a:pt x="0" y="0"/>
                </a:lnTo>
                <a:close/>
              </a:path>
            </a:pathLst>
          </a:custGeom>
          <a:blipFill rotWithShape="1">
            <a:blip r:embed="rId5">
              <a:alphaModFix/>
            </a:blip>
            <a:stretch>
              <a:fillRect b="0" l="0" r="0" t="0"/>
            </a:stretch>
          </a:blipFill>
          <a:ln>
            <a:noFill/>
          </a:ln>
        </p:spPr>
      </p:sp>
      <p:sp>
        <p:nvSpPr>
          <p:cNvPr id="156" name="Google Shape;156;p17"/>
          <p:cNvSpPr txBox="1"/>
          <p:nvPr/>
        </p:nvSpPr>
        <p:spPr>
          <a:xfrm>
            <a:off x="13077217" y="6393168"/>
            <a:ext cx="3223528" cy="1099876"/>
          </a:xfrm>
          <a:prstGeom prst="rect">
            <a:avLst/>
          </a:prstGeom>
          <a:noFill/>
          <a:ln>
            <a:noFill/>
          </a:ln>
        </p:spPr>
        <p:txBody>
          <a:bodyPr anchorCtr="0" anchor="t" bIns="0" lIns="0" spcFirstLastPara="1" rIns="0" wrap="square" tIns="0">
            <a:spAutoFit/>
          </a:bodyPr>
          <a:lstStyle/>
          <a:p>
            <a:pPr indent="0" lvl="0" marL="0" marR="0" rtl="0" algn="ctr">
              <a:lnSpc>
                <a:spcPct val="130014"/>
              </a:lnSpc>
              <a:spcBef>
                <a:spcPts val="0"/>
              </a:spcBef>
              <a:spcAft>
                <a:spcPts val="0"/>
              </a:spcAft>
              <a:buNone/>
            </a:pPr>
            <a:r>
              <a:rPr b="0" i="0" lang="en-US" sz="3395" u="none" cap="none" strike="noStrike">
                <a:solidFill>
                  <a:srgbClr val="E17979"/>
                </a:solidFill>
                <a:latin typeface="Playfair Display"/>
                <a:ea typeface="Playfair Display"/>
                <a:cs typeface="Playfair Display"/>
                <a:sym typeface="Playfair Display"/>
              </a:rPr>
              <a:t>Global challenges</a:t>
            </a:r>
            <a:endParaRPr/>
          </a:p>
        </p:txBody>
      </p:sp>
      <p:sp>
        <p:nvSpPr>
          <p:cNvPr id="157" name="Google Shape;157;p17"/>
          <p:cNvSpPr txBox="1"/>
          <p:nvPr/>
        </p:nvSpPr>
        <p:spPr>
          <a:xfrm>
            <a:off x="214654" y="6355940"/>
            <a:ext cx="5219891" cy="1137104"/>
          </a:xfrm>
          <a:prstGeom prst="rect">
            <a:avLst/>
          </a:prstGeom>
          <a:noFill/>
          <a:ln>
            <a:noFill/>
          </a:ln>
        </p:spPr>
        <p:txBody>
          <a:bodyPr anchorCtr="0" anchor="t" bIns="0" lIns="0" spcFirstLastPara="1" rIns="0" wrap="square" tIns="0">
            <a:spAutoFit/>
          </a:bodyPr>
          <a:lstStyle/>
          <a:p>
            <a:pPr indent="0" lvl="0" marL="0" marR="0" rtl="0" algn="ctr">
              <a:lnSpc>
                <a:spcPct val="129994"/>
              </a:lnSpc>
              <a:spcBef>
                <a:spcPts val="0"/>
              </a:spcBef>
              <a:spcAft>
                <a:spcPts val="0"/>
              </a:spcAft>
              <a:buNone/>
            </a:pPr>
            <a:r>
              <a:rPr b="0" i="0" lang="en-US" sz="3464" u="none" cap="none" strike="noStrike">
                <a:solidFill>
                  <a:srgbClr val="3B5D3D"/>
                </a:solidFill>
                <a:latin typeface="Playfair Display"/>
                <a:ea typeface="Playfair Display"/>
                <a:cs typeface="Playfair Display"/>
                <a:sym typeface="Playfair Display"/>
              </a:rPr>
              <a:t>Deviant-Interdisciplinary knowledge </a:t>
            </a:r>
            <a:endParaRPr/>
          </a:p>
        </p:txBody>
      </p:sp>
      <p:sp>
        <p:nvSpPr>
          <p:cNvPr id="158" name="Google Shape;158;p17"/>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159" name="Google Shape;159;p17"/>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67" name="Shape 167"/>
        <p:cNvGrpSpPr/>
        <p:nvPr/>
      </p:nvGrpSpPr>
      <p:grpSpPr>
        <a:xfrm>
          <a:off x="0" y="0"/>
          <a:ext cx="0" cy="0"/>
          <a:chOff x="0" y="0"/>
          <a:chExt cx="0" cy="0"/>
        </a:xfrm>
      </p:grpSpPr>
      <p:sp>
        <p:nvSpPr>
          <p:cNvPr id="168" name="Google Shape;168;p18"/>
          <p:cNvSpPr txBox="1"/>
          <p:nvPr/>
        </p:nvSpPr>
        <p:spPr>
          <a:xfrm>
            <a:off x="2328112" y="773969"/>
            <a:ext cx="13044600" cy="7767900"/>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None/>
            </a:pPr>
            <a:r>
              <a:rPr i="0" lang="en-US" sz="7548" u="none" cap="none" strike="noStrike">
                <a:solidFill>
                  <a:srgbClr val="3B5D3D"/>
                </a:solidFill>
                <a:latin typeface="Playfair Display"/>
                <a:ea typeface="Playfair Display"/>
                <a:cs typeface="Playfair Display"/>
                <a:sym typeface="Playfair Display"/>
              </a:rPr>
              <a:t>G</a:t>
            </a:r>
            <a:r>
              <a:rPr i="0" lang="en-US" sz="7548" u="none" cap="none" strike="noStrike">
                <a:solidFill>
                  <a:srgbClr val="2B2C30"/>
                </a:solidFill>
                <a:latin typeface="Playfair Display"/>
                <a:ea typeface="Playfair Display"/>
                <a:cs typeface="Playfair Display"/>
                <a:sym typeface="Playfair Display"/>
              </a:rPr>
              <a:t>lobal</a:t>
            </a:r>
            <a:endParaRPr/>
          </a:p>
          <a:p>
            <a:pPr indent="0" lvl="0" marL="0" marR="0" rtl="0" algn="l">
              <a:lnSpc>
                <a:spcPct val="130007"/>
              </a:lnSpc>
              <a:spcBef>
                <a:spcPts val="0"/>
              </a:spcBef>
              <a:spcAft>
                <a:spcPts val="0"/>
              </a:spcAft>
              <a:buNone/>
            </a:pPr>
            <a:r>
              <a:rPr lang="en-US" sz="7548">
                <a:solidFill>
                  <a:srgbClr val="3B5D3D"/>
                </a:solidFill>
                <a:latin typeface="Playfair Display"/>
                <a:ea typeface="Playfair Display"/>
                <a:cs typeface="Playfair Display"/>
                <a:sym typeface="Playfair Display"/>
              </a:rPr>
              <a:t>Learning</a:t>
            </a:r>
            <a:endParaRPr/>
          </a:p>
          <a:p>
            <a:pPr indent="0" lvl="0" marL="0" marR="0" rtl="0" algn="l">
              <a:lnSpc>
                <a:spcPct val="130007"/>
              </a:lnSpc>
              <a:spcBef>
                <a:spcPts val="0"/>
              </a:spcBef>
              <a:spcAft>
                <a:spcPts val="0"/>
              </a:spcAft>
              <a:buNone/>
            </a:pPr>
            <a:r>
              <a:rPr lang="en-US" sz="7548">
                <a:solidFill>
                  <a:srgbClr val="3B5D3D"/>
                </a:solidFill>
                <a:latin typeface="Playfair Display"/>
                <a:ea typeface="Playfair Display"/>
                <a:cs typeface="Playfair Display"/>
                <a:sym typeface="Playfair Display"/>
              </a:rPr>
              <a:t>Opportunities for</a:t>
            </a:r>
            <a:endParaRPr/>
          </a:p>
          <a:p>
            <a:pPr indent="0" lvl="0" marL="0" marR="0" rtl="0" algn="l">
              <a:lnSpc>
                <a:spcPct val="130007"/>
              </a:lnSpc>
              <a:spcBef>
                <a:spcPts val="0"/>
              </a:spcBef>
              <a:spcAft>
                <a:spcPts val="0"/>
              </a:spcAft>
              <a:buNone/>
            </a:pPr>
            <a:r>
              <a:rPr b="0" i="0" lang="en-US" sz="7548" u="none" cap="none" strike="noStrike">
                <a:solidFill>
                  <a:srgbClr val="2B2C30"/>
                </a:solidFill>
                <a:latin typeface="Playfair Display"/>
                <a:ea typeface="Playfair Display"/>
                <a:cs typeface="Playfair Display"/>
                <a:sym typeface="Playfair Display"/>
              </a:rPr>
              <a:t>Balanced</a:t>
            </a:r>
            <a:endParaRPr/>
          </a:p>
          <a:p>
            <a:pPr indent="0" lvl="0" marL="0" marR="0" rtl="0" algn="l">
              <a:lnSpc>
                <a:spcPct val="130007"/>
              </a:lnSpc>
              <a:spcBef>
                <a:spcPts val="0"/>
              </a:spcBef>
              <a:spcAft>
                <a:spcPts val="0"/>
              </a:spcAft>
              <a:buNone/>
            </a:pPr>
            <a:r>
              <a:rPr lang="en-US" sz="7548">
                <a:solidFill>
                  <a:srgbClr val="3B5D3D"/>
                </a:solidFill>
                <a:latin typeface="Playfair Display"/>
                <a:ea typeface="Playfair Display"/>
                <a:cs typeface="Playfair Display"/>
                <a:sym typeface="Playfair Display"/>
              </a:rPr>
              <a:t>Education</a:t>
            </a:r>
            <a:endParaRPr/>
          </a:p>
          <a:p>
            <a:pPr indent="0" lvl="0" marL="0" marR="0" rtl="0" algn="l">
              <a:lnSpc>
                <a:spcPct val="130007"/>
              </a:lnSpc>
              <a:spcBef>
                <a:spcPts val="0"/>
              </a:spcBef>
              <a:spcAft>
                <a:spcPts val="0"/>
              </a:spcAft>
              <a:buNone/>
            </a:pPr>
            <a:r>
              <a:t/>
            </a:r>
            <a:endParaRPr/>
          </a:p>
        </p:txBody>
      </p:sp>
      <p:sp>
        <p:nvSpPr>
          <p:cNvPr id="169" name="Google Shape;169;p18"/>
          <p:cNvSpPr txBox="1"/>
          <p:nvPr/>
        </p:nvSpPr>
        <p:spPr>
          <a:xfrm>
            <a:off x="2328112" y="773969"/>
            <a:ext cx="766200" cy="7767900"/>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None/>
            </a:pPr>
            <a:r>
              <a:rPr b="1" i="0" lang="en-US" sz="7548" u="none" cap="none" strike="noStrike">
                <a:solidFill>
                  <a:srgbClr val="3B5D3D"/>
                </a:solidFill>
                <a:latin typeface="Playfair Display"/>
                <a:ea typeface="Playfair Display"/>
                <a:cs typeface="Playfair Display"/>
                <a:sym typeface="Playfair Display"/>
              </a:rPr>
              <a:t>G</a:t>
            </a:r>
            <a:endParaRPr/>
          </a:p>
          <a:p>
            <a:pPr indent="0" lvl="0" marL="0" marR="0" rtl="0" algn="l">
              <a:lnSpc>
                <a:spcPct val="130007"/>
              </a:lnSpc>
              <a:spcBef>
                <a:spcPts val="0"/>
              </a:spcBef>
              <a:spcAft>
                <a:spcPts val="0"/>
              </a:spcAft>
              <a:buNone/>
            </a:pPr>
            <a:r>
              <a:rPr b="1" lang="en-US" sz="7548">
                <a:solidFill>
                  <a:srgbClr val="3B5D3D"/>
                </a:solidFill>
                <a:latin typeface="Playfair Display"/>
                <a:ea typeface="Playfair Display"/>
                <a:cs typeface="Playfair Display"/>
                <a:sym typeface="Playfair Display"/>
              </a:rPr>
              <a:t>LOB</a:t>
            </a:r>
            <a:endParaRPr/>
          </a:p>
          <a:p>
            <a:pPr indent="0" lvl="0" marL="0" marR="0" rtl="0" algn="l">
              <a:lnSpc>
                <a:spcPct val="130007"/>
              </a:lnSpc>
              <a:spcBef>
                <a:spcPts val="0"/>
              </a:spcBef>
              <a:spcAft>
                <a:spcPts val="0"/>
              </a:spcAft>
              <a:buNone/>
            </a:pPr>
            <a:r>
              <a:rPr b="1" lang="en-US" sz="7548">
                <a:solidFill>
                  <a:srgbClr val="3B5D3D"/>
                </a:solidFill>
                <a:latin typeface="Playfair Display"/>
                <a:ea typeface="Playfair Display"/>
                <a:cs typeface="Playfair Display"/>
                <a:sym typeface="Playfair Display"/>
              </a:rPr>
              <a:t>E</a:t>
            </a:r>
            <a:endParaRPr/>
          </a:p>
          <a:p>
            <a:pPr indent="0" lvl="0" marL="0" marR="0" rtl="0" algn="l">
              <a:lnSpc>
                <a:spcPct val="130007"/>
              </a:lnSpc>
              <a:spcBef>
                <a:spcPts val="0"/>
              </a:spcBef>
              <a:spcAft>
                <a:spcPts val="0"/>
              </a:spcAft>
              <a:buNone/>
            </a:pPr>
            <a:r>
              <a:t/>
            </a:r>
            <a:endParaRPr/>
          </a:p>
        </p:txBody>
      </p:sp>
      <p:sp>
        <p:nvSpPr>
          <p:cNvPr id="170" name="Google Shape;170;p18"/>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171" name="Google Shape;171;p18"/>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75" name="Shape 175"/>
        <p:cNvGrpSpPr/>
        <p:nvPr/>
      </p:nvGrpSpPr>
      <p:grpSpPr>
        <a:xfrm>
          <a:off x="0" y="0"/>
          <a:ext cx="0" cy="0"/>
          <a:chOff x="0" y="0"/>
          <a:chExt cx="0" cy="0"/>
        </a:xfrm>
      </p:grpSpPr>
      <p:sp>
        <p:nvSpPr>
          <p:cNvPr id="176" name="Google Shape;176;p19"/>
          <p:cNvSpPr txBox="1"/>
          <p:nvPr/>
        </p:nvSpPr>
        <p:spPr>
          <a:xfrm>
            <a:off x="1016407" y="2152970"/>
            <a:ext cx="16242893" cy="592391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6050" u="none" cap="none" strike="noStrike">
                <a:solidFill>
                  <a:srgbClr val="2B2C30"/>
                </a:solidFill>
                <a:latin typeface="Playfair Display"/>
                <a:ea typeface="Playfair Display"/>
                <a:cs typeface="Playfair Display"/>
                <a:sym typeface="Playfair Display"/>
              </a:rPr>
              <a:t>To produce graduates capable of driving solutions for </a:t>
            </a:r>
            <a:r>
              <a:rPr b="1" i="0" lang="en-US" sz="6050" u="none" cap="none" strike="noStrike">
                <a:solidFill>
                  <a:srgbClr val="2B2C30"/>
                </a:solidFill>
                <a:latin typeface="Playfair Display"/>
                <a:ea typeface="Playfair Display"/>
                <a:cs typeface="Playfair Display"/>
                <a:sym typeface="Playfair Display"/>
              </a:rPr>
              <a:t>global problems</a:t>
            </a:r>
            <a:r>
              <a:rPr b="0" i="0" lang="en-US" sz="6050" u="none" cap="none" strike="noStrike">
                <a:solidFill>
                  <a:srgbClr val="2B2C30"/>
                </a:solidFill>
                <a:latin typeface="Playfair Display"/>
                <a:ea typeface="Playfair Display"/>
                <a:cs typeface="Playfair Display"/>
                <a:sym typeface="Playfair Display"/>
              </a:rPr>
              <a:t> by fostering a </a:t>
            </a:r>
            <a:r>
              <a:rPr b="1" i="0" lang="en-US" sz="6050" u="none" cap="none" strike="noStrike">
                <a:solidFill>
                  <a:srgbClr val="2B2C30"/>
                </a:solidFill>
                <a:latin typeface="Playfair Display"/>
                <a:ea typeface="Playfair Display"/>
                <a:cs typeface="Playfair Display"/>
                <a:sym typeface="Playfair Display"/>
              </a:rPr>
              <a:t>multidisciplinary</a:t>
            </a:r>
            <a:r>
              <a:rPr b="0" i="0" lang="en-US" sz="6050" u="none" cap="none" strike="noStrike">
                <a:solidFill>
                  <a:srgbClr val="2B2C30"/>
                </a:solidFill>
                <a:latin typeface="Playfair Display"/>
                <a:ea typeface="Playfair Display"/>
                <a:cs typeface="Playfair Display"/>
                <a:sym typeface="Playfair Display"/>
              </a:rPr>
              <a:t> understanding of the world, with a strong emphasis on </a:t>
            </a:r>
            <a:r>
              <a:rPr b="1" i="0" lang="en-US" sz="6050" u="none" cap="none" strike="noStrike">
                <a:solidFill>
                  <a:srgbClr val="2B2C30"/>
                </a:solidFill>
                <a:latin typeface="Playfair Display"/>
                <a:ea typeface="Playfair Display"/>
                <a:cs typeface="Playfair Display"/>
                <a:sym typeface="Playfair Display"/>
              </a:rPr>
              <a:t>sustainability</a:t>
            </a:r>
            <a:r>
              <a:rPr b="0" i="0" lang="en-US" sz="6050" u="none" cap="none" strike="noStrike">
                <a:solidFill>
                  <a:srgbClr val="2B2C30"/>
                </a:solidFill>
                <a:latin typeface="Playfair Display"/>
                <a:ea typeface="Playfair Display"/>
                <a:cs typeface="Playfair Display"/>
                <a:sym typeface="Playfair Display"/>
              </a:rPr>
              <a:t>, </a:t>
            </a:r>
            <a:r>
              <a:rPr b="1" i="0" lang="en-US" sz="6050" u="none" cap="none" strike="noStrike">
                <a:solidFill>
                  <a:srgbClr val="2B2C30"/>
                </a:solidFill>
                <a:latin typeface="Playfair Display"/>
                <a:ea typeface="Playfair Display"/>
                <a:cs typeface="Playfair Display"/>
                <a:sym typeface="Playfair Display"/>
              </a:rPr>
              <a:t>community</a:t>
            </a:r>
            <a:r>
              <a:rPr b="0" i="0" lang="en-US" sz="6050" u="none" cap="none" strike="noStrike">
                <a:solidFill>
                  <a:srgbClr val="2B2C30"/>
                </a:solidFill>
                <a:latin typeface="Playfair Display"/>
                <a:ea typeface="Playfair Display"/>
                <a:cs typeface="Playfair Display"/>
                <a:sym typeface="Playfair Display"/>
              </a:rPr>
              <a:t> </a:t>
            </a:r>
            <a:r>
              <a:rPr b="1" i="0" lang="en-US" sz="6050" u="none" cap="none" strike="noStrike">
                <a:solidFill>
                  <a:srgbClr val="2B2C30"/>
                </a:solidFill>
                <a:latin typeface="Playfair Display"/>
                <a:ea typeface="Playfair Display"/>
                <a:cs typeface="Playfair Display"/>
                <a:sym typeface="Playfair Display"/>
              </a:rPr>
              <a:t>engagement</a:t>
            </a:r>
            <a:r>
              <a:rPr b="0" i="0" lang="en-US" sz="6050" u="none" cap="none" strike="noStrike">
                <a:solidFill>
                  <a:srgbClr val="2B2C30"/>
                </a:solidFill>
                <a:latin typeface="Playfair Display"/>
                <a:ea typeface="Playfair Display"/>
                <a:cs typeface="Playfair Display"/>
                <a:sym typeface="Playfair Display"/>
              </a:rPr>
              <a:t>, and </a:t>
            </a:r>
            <a:r>
              <a:rPr b="1" i="0" lang="en-US" sz="6050" u="none" cap="none" strike="noStrike">
                <a:solidFill>
                  <a:srgbClr val="2B2C30"/>
                </a:solidFill>
                <a:latin typeface="Playfair Display"/>
                <a:ea typeface="Playfair Display"/>
                <a:cs typeface="Playfair Display"/>
                <a:sym typeface="Playfair Display"/>
              </a:rPr>
              <a:t>economic</a:t>
            </a:r>
            <a:r>
              <a:rPr b="0" i="0" lang="en-US" sz="6050" u="none" cap="none" strike="noStrike">
                <a:solidFill>
                  <a:srgbClr val="2B2C30"/>
                </a:solidFill>
                <a:latin typeface="Playfair Display"/>
                <a:ea typeface="Playfair Display"/>
                <a:cs typeface="Playfair Display"/>
                <a:sym typeface="Playfair Display"/>
              </a:rPr>
              <a:t> </a:t>
            </a:r>
            <a:r>
              <a:rPr b="1" i="0" lang="en-US" sz="6050" u="none" cap="none" strike="noStrike">
                <a:solidFill>
                  <a:srgbClr val="2B2C30"/>
                </a:solidFill>
                <a:latin typeface="Playfair Display"/>
                <a:ea typeface="Playfair Display"/>
                <a:cs typeface="Playfair Display"/>
                <a:sym typeface="Playfair Display"/>
              </a:rPr>
              <a:t>resilience</a:t>
            </a:r>
            <a:endParaRPr/>
          </a:p>
        </p:txBody>
      </p:sp>
      <p:sp>
        <p:nvSpPr>
          <p:cNvPr id="177" name="Google Shape;177;p19"/>
          <p:cNvSpPr txBox="1"/>
          <p:nvPr/>
        </p:nvSpPr>
        <p:spPr>
          <a:xfrm>
            <a:off x="1006871" y="942975"/>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OUR VISION</a:t>
            </a:r>
            <a:endParaRPr/>
          </a:p>
        </p:txBody>
      </p:sp>
      <p:cxnSp>
        <p:nvCxnSpPr>
          <p:cNvPr id="178" name="Google Shape;178;p19"/>
          <p:cNvCxnSpPr/>
          <p:nvPr/>
        </p:nvCxnSpPr>
        <p:spPr>
          <a:xfrm flipH="1" rot="10800000">
            <a:off x="1028695" y="1760761"/>
            <a:ext cx="16230594" cy="38509"/>
          </a:xfrm>
          <a:prstGeom prst="straightConnector1">
            <a:avLst/>
          </a:prstGeom>
          <a:noFill/>
          <a:ln cap="flat" cmpd="sng" w="9525">
            <a:solidFill>
              <a:srgbClr val="2B2C30"/>
            </a:solidFill>
            <a:prstDash val="solid"/>
            <a:round/>
            <a:headEnd len="sm" w="sm" type="none"/>
            <a:tailEnd len="sm" w="sm" type="none"/>
          </a:ln>
        </p:spPr>
      </p:cxnSp>
      <p:sp>
        <p:nvSpPr>
          <p:cNvPr id="179" name="Google Shape;179;p19"/>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180" name="Google Shape;180;p19"/>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84" name="Shape 184"/>
        <p:cNvGrpSpPr/>
        <p:nvPr/>
      </p:nvGrpSpPr>
      <p:grpSpPr>
        <a:xfrm>
          <a:off x="0" y="0"/>
          <a:ext cx="0" cy="0"/>
          <a:chOff x="0" y="0"/>
          <a:chExt cx="0" cy="0"/>
        </a:xfrm>
      </p:grpSpPr>
      <p:sp>
        <p:nvSpPr>
          <p:cNvPr id="185" name="Google Shape;185;p20"/>
          <p:cNvSpPr txBox="1"/>
          <p:nvPr/>
        </p:nvSpPr>
        <p:spPr>
          <a:xfrm>
            <a:off x="1016407" y="2067245"/>
            <a:ext cx="16242900" cy="4479300"/>
          </a:xfrm>
          <a:prstGeom prst="rect">
            <a:avLst/>
          </a:prstGeom>
          <a:noFill/>
          <a:ln>
            <a:noFill/>
          </a:ln>
        </p:spPr>
        <p:txBody>
          <a:bodyPr anchorCtr="0" anchor="t" bIns="0" lIns="0" spcFirstLastPara="1" rIns="0" wrap="square" tIns="0">
            <a:spAutoFit/>
          </a:bodyPr>
          <a:lstStyle/>
          <a:p>
            <a:pPr indent="-523600" lvl="1" marL="1047200" marR="0" rtl="0" algn="l">
              <a:lnSpc>
                <a:spcPct val="250000"/>
              </a:lnSpc>
              <a:spcBef>
                <a:spcPts val="0"/>
              </a:spcBef>
              <a:spcAft>
                <a:spcPts val="0"/>
              </a:spcAft>
              <a:buClr>
                <a:srgbClr val="2B2C30"/>
              </a:buClr>
              <a:buSzPts val="4850"/>
              <a:buFont typeface="Playfair Display"/>
              <a:buAutoNum type="arabicPeriod"/>
            </a:pPr>
            <a:r>
              <a:rPr b="0" i="0" lang="en-US" sz="4850" u="none" cap="none" strike="noStrike">
                <a:solidFill>
                  <a:srgbClr val="2B2C30"/>
                </a:solidFill>
                <a:latin typeface="Playfair Display"/>
                <a:ea typeface="Playfair Display"/>
                <a:cs typeface="Playfair Display"/>
                <a:sym typeface="Playfair Display"/>
              </a:rPr>
              <a:t>Promote Deviant Interdisciplinary Learning</a:t>
            </a:r>
            <a:endParaRPr/>
          </a:p>
          <a:p>
            <a:pPr indent="-523600" lvl="1" marL="1047200" marR="0" rtl="0" algn="l">
              <a:lnSpc>
                <a:spcPct val="250000"/>
              </a:lnSpc>
              <a:spcBef>
                <a:spcPts val="0"/>
              </a:spcBef>
              <a:spcAft>
                <a:spcPts val="0"/>
              </a:spcAft>
              <a:buClr>
                <a:srgbClr val="2B2C30"/>
              </a:buClr>
              <a:buSzPts val="4850"/>
              <a:buFont typeface="Playfair Display"/>
              <a:buAutoNum type="arabicPeriod"/>
            </a:pPr>
            <a:r>
              <a:rPr b="0" i="0" lang="en-US" sz="4850" u="none" cap="none" strike="noStrike">
                <a:solidFill>
                  <a:srgbClr val="2B2C30"/>
                </a:solidFill>
                <a:latin typeface="Playfair Display"/>
                <a:ea typeface="Playfair Display"/>
                <a:cs typeface="Playfair Display"/>
                <a:sym typeface="Playfair Display"/>
              </a:rPr>
              <a:t>Develop Critical Thinking and Problem-Solving Skills</a:t>
            </a:r>
            <a:endParaRPr/>
          </a:p>
          <a:p>
            <a:pPr indent="-523600" lvl="1" marL="1047200" marR="0" rtl="0" algn="l">
              <a:lnSpc>
                <a:spcPct val="250000"/>
              </a:lnSpc>
              <a:spcBef>
                <a:spcPts val="0"/>
              </a:spcBef>
              <a:spcAft>
                <a:spcPts val="0"/>
              </a:spcAft>
              <a:buClr>
                <a:srgbClr val="2B2C30"/>
              </a:buClr>
              <a:buSzPts val="4850"/>
              <a:buFont typeface="Playfair Display"/>
              <a:buAutoNum type="arabicPeriod"/>
            </a:pPr>
            <a:r>
              <a:rPr b="0" i="0" lang="en-US" sz="4850" u="none" cap="none" strike="noStrike">
                <a:solidFill>
                  <a:srgbClr val="2B2C30"/>
                </a:solidFill>
                <a:latin typeface="Playfair Display"/>
                <a:ea typeface="Playfair Display"/>
                <a:cs typeface="Playfair Display"/>
                <a:sym typeface="Playfair Display"/>
              </a:rPr>
              <a:t>Align education with SDGs</a:t>
            </a:r>
            <a:endParaRPr/>
          </a:p>
        </p:txBody>
      </p:sp>
      <p:sp>
        <p:nvSpPr>
          <p:cNvPr id="186" name="Google Shape;186;p20"/>
          <p:cNvSpPr txBox="1"/>
          <p:nvPr/>
        </p:nvSpPr>
        <p:spPr>
          <a:xfrm>
            <a:off x="1006871" y="942975"/>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OUR MISSION GOALS</a:t>
            </a:r>
            <a:endParaRPr/>
          </a:p>
        </p:txBody>
      </p:sp>
      <p:cxnSp>
        <p:nvCxnSpPr>
          <p:cNvPr id="187" name="Google Shape;187;p20"/>
          <p:cNvCxnSpPr/>
          <p:nvPr/>
        </p:nvCxnSpPr>
        <p:spPr>
          <a:xfrm flipH="1" rot="10800000">
            <a:off x="1028695" y="1760761"/>
            <a:ext cx="16230594" cy="38509"/>
          </a:xfrm>
          <a:prstGeom prst="straightConnector1">
            <a:avLst/>
          </a:prstGeom>
          <a:noFill/>
          <a:ln cap="flat" cmpd="sng" w="9525">
            <a:solidFill>
              <a:srgbClr val="2B2C30"/>
            </a:solidFill>
            <a:prstDash val="solid"/>
            <a:round/>
            <a:headEnd len="sm" w="sm" type="none"/>
            <a:tailEnd len="sm" w="sm" type="none"/>
          </a:ln>
        </p:spPr>
      </p:cxnSp>
      <p:sp>
        <p:nvSpPr>
          <p:cNvPr id="188" name="Google Shape;188;p20"/>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189" name="Google Shape;189;p20"/>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EE7"/>
        </a:solidFill>
      </p:bgPr>
    </p:bg>
    <p:spTree>
      <p:nvGrpSpPr>
        <p:cNvPr id="197" name="Shape 197"/>
        <p:cNvGrpSpPr/>
        <p:nvPr/>
      </p:nvGrpSpPr>
      <p:grpSpPr>
        <a:xfrm>
          <a:off x="0" y="0"/>
          <a:ext cx="0" cy="0"/>
          <a:chOff x="0" y="0"/>
          <a:chExt cx="0" cy="0"/>
        </a:xfrm>
      </p:grpSpPr>
      <p:sp>
        <p:nvSpPr>
          <p:cNvPr id="198" name="Google Shape;198;p21"/>
          <p:cNvSpPr txBox="1"/>
          <p:nvPr/>
        </p:nvSpPr>
        <p:spPr>
          <a:xfrm>
            <a:off x="1006871" y="942975"/>
            <a:ext cx="16230600" cy="651099"/>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i="0" lang="en-US" sz="3714" u="none" cap="none" strike="noStrike">
                <a:solidFill>
                  <a:srgbClr val="2B2C30"/>
                </a:solidFill>
                <a:latin typeface="Public Sans"/>
                <a:ea typeface="Public Sans"/>
                <a:cs typeface="Public Sans"/>
                <a:sym typeface="Public Sans"/>
              </a:rPr>
              <a:t>MOBILE CAMPUS</a:t>
            </a:r>
            <a:endParaRPr/>
          </a:p>
        </p:txBody>
      </p:sp>
      <p:cxnSp>
        <p:nvCxnSpPr>
          <p:cNvPr id="199" name="Google Shape;199;p21"/>
          <p:cNvCxnSpPr/>
          <p:nvPr/>
        </p:nvCxnSpPr>
        <p:spPr>
          <a:xfrm flipH="1" rot="10800000">
            <a:off x="-7086597" y="1760761"/>
            <a:ext cx="16230594" cy="38509"/>
          </a:xfrm>
          <a:prstGeom prst="straightConnector1">
            <a:avLst/>
          </a:prstGeom>
          <a:noFill/>
          <a:ln cap="flat" cmpd="sng" w="9525">
            <a:solidFill>
              <a:srgbClr val="2B2C30"/>
            </a:solidFill>
            <a:prstDash val="solid"/>
            <a:round/>
            <a:headEnd len="sm" w="sm" type="none"/>
            <a:tailEnd len="sm" w="sm" type="none"/>
          </a:ln>
        </p:spPr>
      </p:cxnSp>
      <p:grpSp>
        <p:nvGrpSpPr>
          <p:cNvPr id="200" name="Google Shape;200;p21"/>
          <p:cNvGrpSpPr/>
          <p:nvPr/>
        </p:nvGrpSpPr>
        <p:grpSpPr>
          <a:xfrm>
            <a:off x="9722567" y="934752"/>
            <a:ext cx="7773804" cy="5157710"/>
            <a:chOff x="0" y="-28575"/>
            <a:chExt cx="2364475" cy="1568765"/>
          </a:xfrm>
        </p:grpSpPr>
        <p:sp>
          <p:nvSpPr>
            <p:cNvPr id="201" name="Google Shape;201;p21"/>
            <p:cNvSpPr/>
            <p:nvPr/>
          </p:nvSpPr>
          <p:spPr>
            <a:xfrm>
              <a:off x="0" y="0"/>
              <a:ext cx="2364475" cy="1540190"/>
            </a:xfrm>
            <a:custGeom>
              <a:rect b="b" l="l" r="r" t="t"/>
              <a:pathLst>
                <a:path extrusionOk="0" h="1540190" w="2364475">
                  <a:moveTo>
                    <a:pt x="0" y="0"/>
                  </a:moveTo>
                  <a:lnTo>
                    <a:pt x="2364475" y="0"/>
                  </a:lnTo>
                  <a:lnTo>
                    <a:pt x="2364475" y="1540190"/>
                  </a:lnTo>
                  <a:lnTo>
                    <a:pt x="0" y="1540190"/>
                  </a:lnTo>
                  <a:close/>
                </a:path>
              </a:pathLst>
            </a:custGeom>
            <a:solidFill>
              <a:srgbClr val="000000">
                <a:alpha val="0"/>
              </a:srgbClr>
            </a:solidFill>
            <a:ln cap="sq" cmpd="sng" w="9525">
              <a:solidFill>
                <a:srgbClr val="2B2C30"/>
              </a:solidFill>
              <a:prstDash val="solid"/>
              <a:miter lim="8000"/>
              <a:headEnd len="sm" w="sm" type="none"/>
              <a:tailEnd len="sm" w="sm" type="none"/>
            </a:ln>
          </p:spPr>
        </p:sp>
        <p:sp>
          <p:nvSpPr>
            <p:cNvPr id="202" name="Google Shape;202;p21"/>
            <p:cNvSpPr txBox="1"/>
            <p:nvPr/>
          </p:nvSpPr>
          <p:spPr>
            <a:xfrm>
              <a:off x="0" y="-28575"/>
              <a:ext cx="2364475" cy="1568764"/>
            </a:xfrm>
            <a:prstGeom prst="rect">
              <a:avLst/>
            </a:prstGeom>
            <a:noFill/>
            <a:ln>
              <a:noFill/>
            </a:ln>
          </p:spPr>
          <p:txBody>
            <a:bodyPr anchorCtr="0" anchor="ctr" bIns="68575" lIns="68575" spcFirstLastPara="1" rIns="68575" wrap="square" tIns="68575">
              <a:noAutofit/>
            </a:bodyPr>
            <a:lstStyle/>
            <a:p>
              <a:pPr indent="0" lvl="0" marL="0" marR="0" rtl="0" algn="ctr">
                <a:lnSpc>
                  <a:spcPct val="10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03" name="Google Shape;203;p21"/>
          <p:cNvPicPr preferRelativeResize="0"/>
          <p:nvPr/>
        </p:nvPicPr>
        <p:blipFill rotWithShape="1">
          <a:blip r:embed="rId3">
            <a:alphaModFix/>
          </a:blip>
          <a:srcRect b="0" l="6648" r="6647" t="0"/>
          <a:stretch/>
        </p:blipFill>
        <p:spPr>
          <a:xfrm>
            <a:off x="10333265" y="1402038"/>
            <a:ext cx="6552408" cy="4317083"/>
          </a:xfrm>
          <a:prstGeom prst="rect">
            <a:avLst/>
          </a:prstGeom>
          <a:noFill/>
          <a:ln>
            <a:noFill/>
          </a:ln>
        </p:spPr>
      </p:pic>
      <p:grpSp>
        <p:nvGrpSpPr>
          <p:cNvPr id="204" name="Google Shape;204;p21"/>
          <p:cNvGrpSpPr/>
          <p:nvPr/>
        </p:nvGrpSpPr>
        <p:grpSpPr>
          <a:xfrm>
            <a:off x="792988" y="5150395"/>
            <a:ext cx="7636240" cy="5066440"/>
            <a:chOff x="0" y="-28575"/>
            <a:chExt cx="2364475" cy="1568765"/>
          </a:xfrm>
        </p:grpSpPr>
        <p:sp>
          <p:nvSpPr>
            <p:cNvPr id="205" name="Google Shape;205;p21"/>
            <p:cNvSpPr/>
            <p:nvPr/>
          </p:nvSpPr>
          <p:spPr>
            <a:xfrm>
              <a:off x="0" y="0"/>
              <a:ext cx="2364475" cy="1540190"/>
            </a:xfrm>
            <a:custGeom>
              <a:rect b="b" l="l" r="r" t="t"/>
              <a:pathLst>
                <a:path extrusionOk="0" h="1540190" w="2364475">
                  <a:moveTo>
                    <a:pt x="0" y="0"/>
                  </a:moveTo>
                  <a:lnTo>
                    <a:pt x="2364475" y="0"/>
                  </a:lnTo>
                  <a:lnTo>
                    <a:pt x="2364475" y="1540190"/>
                  </a:lnTo>
                  <a:lnTo>
                    <a:pt x="0" y="1540190"/>
                  </a:lnTo>
                  <a:close/>
                </a:path>
              </a:pathLst>
            </a:custGeom>
            <a:solidFill>
              <a:srgbClr val="000000">
                <a:alpha val="0"/>
              </a:srgbClr>
            </a:solidFill>
            <a:ln cap="sq" cmpd="sng" w="9525">
              <a:solidFill>
                <a:srgbClr val="2B2C30"/>
              </a:solidFill>
              <a:prstDash val="solid"/>
              <a:miter lim="8000"/>
              <a:headEnd len="sm" w="sm" type="none"/>
              <a:tailEnd len="sm" w="sm" type="none"/>
            </a:ln>
          </p:spPr>
        </p:sp>
        <p:sp>
          <p:nvSpPr>
            <p:cNvPr id="206" name="Google Shape;206;p21"/>
            <p:cNvSpPr txBox="1"/>
            <p:nvPr/>
          </p:nvSpPr>
          <p:spPr>
            <a:xfrm>
              <a:off x="0" y="-28575"/>
              <a:ext cx="2364475" cy="1568764"/>
            </a:xfrm>
            <a:prstGeom prst="rect">
              <a:avLst/>
            </a:prstGeom>
            <a:noFill/>
            <a:ln>
              <a:noFill/>
            </a:ln>
          </p:spPr>
          <p:txBody>
            <a:bodyPr anchorCtr="0" anchor="ctr" bIns="68575" lIns="68575" spcFirstLastPara="1" rIns="68575" wrap="square" tIns="68575">
              <a:noAutofit/>
            </a:bodyPr>
            <a:lstStyle/>
            <a:p>
              <a:pPr indent="0" lvl="0" marL="0" marR="0" rtl="0" algn="ctr">
                <a:lnSpc>
                  <a:spcPct val="104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07" name="Google Shape;207;p21"/>
          <p:cNvPicPr preferRelativeResize="0"/>
          <p:nvPr/>
        </p:nvPicPr>
        <p:blipFill rotWithShape="1">
          <a:blip r:embed="rId4">
            <a:alphaModFix/>
          </a:blip>
          <a:srcRect b="0" l="6648" r="6647" t="0"/>
          <a:stretch/>
        </p:blipFill>
        <p:spPr>
          <a:xfrm>
            <a:off x="1392880" y="5609412"/>
            <a:ext cx="6436457" cy="4240688"/>
          </a:xfrm>
          <a:prstGeom prst="rect">
            <a:avLst/>
          </a:prstGeom>
          <a:noFill/>
          <a:ln>
            <a:noFill/>
          </a:ln>
        </p:spPr>
      </p:pic>
      <p:sp>
        <p:nvSpPr>
          <p:cNvPr id="208" name="Google Shape;208;p21"/>
          <p:cNvSpPr txBox="1"/>
          <p:nvPr/>
        </p:nvSpPr>
        <p:spPr>
          <a:xfrm>
            <a:off x="1028689" y="2227065"/>
            <a:ext cx="7877184" cy="50292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b="1" i="0" lang="en-US" sz="2799" u="none" cap="none" strike="noStrike">
                <a:solidFill>
                  <a:srgbClr val="2B2C30"/>
                </a:solidFill>
                <a:latin typeface="Public Sans"/>
                <a:ea typeface="Public Sans"/>
                <a:cs typeface="Public Sans"/>
                <a:sym typeface="Public Sans"/>
              </a:rPr>
              <a:t>Cultural Immersion</a:t>
            </a:r>
            <a:endParaRPr/>
          </a:p>
        </p:txBody>
      </p:sp>
      <p:sp>
        <p:nvSpPr>
          <p:cNvPr id="209" name="Google Shape;209;p21"/>
          <p:cNvSpPr txBox="1"/>
          <p:nvPr/>
        </p:nvSpPr>
        <p:spPr>
          <a:xfrm>
            <a:off x="9722567" y="6304972"/>
            <a:ext cx="7877184" cy="50292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b="1" i="0" lang="en-US" sz="2799" u="none" cap="none" strike="noStrike">
                <a:solidFill>
                  <a:srgbClr val="2B2C30"/>
                </a:solidFill>
                <a:latin typeface="Public Sans"/>
                <a:ea typeface="Public Sans"/>
                <a:cs typeface="Public Sans"/>
                <a:sym typeface="Public Sans"/>
              </a:rPr>
              <a:t>Location-based Interdisciplinary Learning</a:t>
            </a:r>
            <a:endParaRPr/>
          </a:p>
        </p:txBody>
      </p:sp>
      <p:sp>
        <p:nvSpPr>
          <p:cNvPr id="210" name="Google Shape;210;p21"/>
          <p:cNvSpPr txBox="1"/>
          <p:nvPr/>
        </p:nvSpPr>
        <p:spPr>
          <a:xfrm>
            <a:off x="1028700" y="2644260"/>
            <a:ext cx="7877184" cy="259842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b="0" i="0" lang="en-US" sz="2799" u="none" cap="none" strike="noStrike">
                <a:solidFill>
                  <a:srgbClr val="2B2C30"/>
                </a:solidFill>
                <a:latin typeface="Public Sans"/>
                <a:ea typeface="Public Sans"/>
                <a:cs typeface="Public Sans"/>
                <a:sym typeface="Public Sans"/>
              </a:rPr>
              <a:t>By travelling to various regions, students can participate in local projects, interact with different communities, and develop a nuanced understanding of global issues.</a:t>
            </a:r>
            <a:endParaRPr/>
          </a:p>
          <a:p>
            <a:pPr indent="0" lvl="0" marL="0" marR="0" rtl="0" algn="l">
              <a:lnSpc>
                <a:spcPct val="150017"/>
              </a:lnSpc>
              <a:spcBef>
                <a:spcPts val="0"/>
              </a:spcBef>
              <a:spcAft>
                <a:spcPts val="0"/>
              </a:spcAft>
              <a:buNone/>
            </a:pPr>
            <a:r>
              <a:t/>
            </a:r>
            <a:endParaRPr b="0" i="0" sz="2799" u="none" cap="none" strike="noStrike">
              <a:solidFill>
                <a:srgbClr val="2B2C30"/>
              </a:solidFill>
              <a:latin typeface="Public Sans"/>
              <a:ea typeface="Public Sans"/>
              <a:cs typeface="Public Sans"/>
              <a:sym typeface="Public Sans"/>
            </a:endParaRPr>
          </a:p>
        </p:txBody>
      </p:sp>
      <p:sp>
        <p:nvSpPr>
          <p:cNvPr id="211" name="Google Shape;211;p21"/>
          <p:cNvSpPr txBox="1"/>
          <p:nvPr/>
        </p:nvSpPr>
        <p:spPr>
          <a:xfrm>
            <a:off x="9722567" y="6722167"/>
            <a:ext cx="7877184" cy="259842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b="0" i="0" lang="en-US" sz="2799" u="none" cap="none" strike="noStrike">
                <a:solidFill>
                  <a:srgbClr val="2B2C30"/>
                </a:solidFill>
                <a:latin typeface="Public Sans"/>
                <a:ea typeface="Public Sans"/>
                <a:cs typeface="Public Sans"/>
                <a:sym typeface="Public Sans"/>
              </a:rPr>
              <a:t>Courses and projects are designed to coincide with each location, where students can engage in fieldwork, community interaction, and specialised research directly related to the areas they visit.</a:t>
            </a:r>
            <a:endParaRPr/>
          </a:p>
        </p:txBody>
      </p:sp>
      <p:sp>
        <p:nvSpPr>
          <p:cNvPr id="212" name="Google Shape;212;p21"/>
          <p:cNvSpPr txBox="1"/>
          <p:nvPr/>
        </p:nvSpPr>
        <p:spPr>
          <a:xfrm>
            <a:off x="14450334" y="9418650"/>
            <a:ext cx="2213400" cy="418200"/>
          </a:xfrm>
          <a:prstGeom prst="rect">
            <a:avLst/>
          </a:prstGeom>
          <a:noFill/>
          <a:ln>
            <a:noFill/>
          </a:ln>
        </p:spPr>
        <p:txBody>
          <a:bodyPr anchorCtr="0" anchor="t" bIns="0" lIns="0" spcFirstLastPara="1" rIns="0" wrap="square" tIns="0">
            <a:spAutoFit/>
          </a:bodyPr>
          <a:lstStyle/>
          <a:p>
            <a:pPr indent="0" lvl="0" marL="0" marR="0" rtl="0" algn="l">
              <a:lnSpc>
                <a:spcPct val="90991"/>
              </a:lnSpc>
              <a:spcBef>
                <a:spcPts val="0"/>
              </a:spcBef>
              <a:spcAft>
                <a:spcPts val="0"/>
              </a:spcAft>
              <a:buNone/>
            </a:pPr>
            <a:r>
              <a:rPr lang="en-US" sz="2986">
                <a:solidFill>
                  <a:srgbClr val="2B2C30"/>
                </a:solidFill>
                <a:latin typeface="Playfair Display"/>
                <a:ea typeface="Playfair Display"/>
                <a:cs typeface="Playfair Display"/>
                <a:sym typeface="Playfair Display"/>
              </a:rPr>
              <a:t>G.L.O.B.E</a:t>
            </a:r>
            <a:endParaRPr/>
          </a:p>
        </p:txBody>
      </p:sp>
      <p:sp>
        <p:nvSpPr>
          <p:cNvPr id="213" name="Google Shape;213;p21"/>
          <p:cNvSpPr/>
          <p:nvPr/>
        </p:nvSpPr>
        <p:spPr>
          <a:xfrm>
            <a:off x="16436872" y="8654463"/>
            <a:ext cx="1851128" cy="1851128"/>
          </a:xfrm>
          <a:custGeom>
            <a:rect b="b" l="l" r="r" t="t"/>
            <a:pathLst>
              <a:path extrusionOk="0" h="1851128" w="1851128">
                <a:moveTo>
                  <a:pt x="0" y="0"/>
                </a:moveTo>
                <a:lnTo>
                  <a:pt x="1851128" y="0"/>
                </a:lnTo>
                <a:lnTo>
                  <a:pt x="1851128" y="1851128"/>
                </a:lnTo>
                <a:lnTo>
                  <a:pt x="0" y="1851128"/>
                </a:lnTo>
                <a:lnTo>
                  <a:pt x="0" y="0"/>
                </a:lnTo>
                <a:close/>
              </a:path>
            </a:pathLst>
          </a:custGeom>
          <a:blipFill rotWithShape="1">
            <a:blip r:embed="rId5">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